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7"/>
  </p:notesMasterIdLst>
  <p:handoutMasterIdLst>
    <p:handoutMasterId r:id="rId188"/>
  </p:handoutMasterIdLst>
  <p:sldIdLst>
    <p:sldId id="538" r:id="rId2"/>
    <p:sldId id="695" r:id="rId3"/>
    <p:sldId id="544" r:id="rId4"/>
    <p:sldId id="782" r:id="rId5"/>
    <p:sldId id="545" r:id="rId6"/>
    <p:sldId id="648" r:id="rId7"/>
    <p:sldId id="731" r:id="rId8"/>
    <p:sldId id="715" r:id="rId9"/>
    <p:sldId id="627" r:id="rId10"/>
    <p:sldId id="548" r:id="rId11"/>
    <p:sldId id="622" r:id="rId12"/>
    <p:sldId id="623" r:id="rId13"/>
    <p:sldId id="732" r:id="rId14"/>
    <p:sldId id="743" r:id="rId15"/>
    <p:sldId id="746" r:id="rId16"/>
    <p:sldId id="650" r:id="rId17"/>
    <p:sldId id="656" r:id="rId18"/>
    <p:sldId id="667" r:id="rId19"/>
    <p:sldId id="666" r:id="rId20"/>
    <p:sldId id="750" r:id="rId21"/>
    <p:sldId id="737" r:id="rId22"/>
    <p:sldId id="751" r:id="rId23"/>
    <p:sldId id="744" r:id="rId24"/>
    <p:sldId id="752" r:id="rId25"/>
    <p:sldId id="546" r:id="rId26"/>
    <p:sldId id="549" r:id="rId27"/>
    <p:sldId id="753" r:id="rId28"/>
    <p:sldId id="747" r:id="rId29"/>
    <p:sldId id="550" r:id="rId30"/>
    <p:sldId id="671" r:id="rId31"/>
    <p:sldId id="745" r:id="rId32"/>
    <p:sldId id="672" r:id="rId33"/>
    <p:sldId id="725" r:id="rId34"/>
    <p:sldId id="748" r:id="rId35"/>
    <p:sldId id="556" r:id="rId36"/>
    <p:sldId id="619" r:id="rId37"/>
    <p:sldId id="652" r:id="rId38"/>
    <p:sldId id="651" r:id="rId39"/>
    <p:sldId id="552" r:id="rId40"/>
    <p:sldId id="560" r:id="rId41"/>
    <p:sldId id="716" r:id="rId42"/>
    <p:sldId id="708" r:id="rId43"/>
    <p:sldId id="561" r:id="rId44"/>
    <p:sldId id="604" r:id="rId45"/>
    <p:sldId id="709" r:id="rId46"/>
    <p:sldId id="684" r:id="rId47"/>
    <p:sldId id="710" r:id="rId48"/>
    <p:sldId id="674" r:id="rId49"/>
    <p:sldId id="605" r:id="rId50"/>
    <p:sldId id="683" r:id="rId51"/>
    <p:sldId id="679" r:id="rId52"/>
    <p:sldId id="678" r:id="rId53"/>
    <p:sldId id="685" r:id="rId54"/>
    <p:sldId id="717" r:id="rId55"/>
    <p:sldId id="606" r:id="rId56"/>
    <p:sldId id="749" r:id="rId57"/>
    <p:sldId id="711" r:id="rId58"/>
    <p:sldId id="681" r:id="rId59"/>
    <p:sldId id="607" r:id="rId60"/>
    <p:sldId id="675" r:id="rId61"/>
    <p:sldId id="608" r:id="rId62"/>
    <p:sldId id="626" r:id="rId63"/>
    <p:sldId id="624" r:id="rId64"/>
    <p:sldId id="629" r:id="rId65"/>
    <p:sldId id="718" r:id="rId66"/>
    <p:sldId id="609" r:id="rId67"/>
    <p:sldId id="712" r:id="rId68"/>
    <p:sldId id="736" r:id="rId69"/>
    <p:sldId id="713" r:id="rId70"/>
    <p:sldId id="735" r:id="rId71"/>
    <p:sldId id="714" r:id="rId72"/>
    <p:sldId id="625" r:id="rId73"/>
    <p:sldId id="611" r:id="rId74"/>
    <p:sldId id="612" r:id="rId75"/>
    <p:sldId id="630" r:id="rId76"/>
    <p:sldId id="733" r:id="rId77"/>
    <p:sldId id="742" r:id="rId78"/>
    <p:sldId id="754" r:id="rId79"/>
    <p:sldId id="734" r:id="rId80"/>
    <p:sldId id="568" r:id="rId81"/>
    <p:sldId id="758" r:id="rId82"/>
    <p:sldId id="759" r:id="rId83"/>
    <p:sldId id="760" r:id="rId84"/>
    <p:sldId id="757" r:id="rId85"/>
    <p:sldId id="755" r:id="rId86"/>
    <p:sldId id="756" r:id="rId87"/>
    <p:sldId id="719" r:id="rId88"/>
    <p:sldId id="569" r:id="rId89"/>
    <p:sldId id="570" r:id="rId90"/>
    <p:sldId id="571" r:id="rId91"/>
    <p:sldId id="698" r:id="rId92"/>
    <p:sldId id="613" r:id="rId93"/>
    <p:sldId id="572" r:id="rId94"/>
    <p:sldId id="777" r:id="rId95"/>
    <p:sldId id="686" r:id="rId96"/>
    <p:sldId id="614" r:id="rId97"/>
    <p:sldId id="573" r:id="rId98"/>
    <p:sldId id="574" r:id="rId99"/>
    <p:sldId id="575" r:id="rId100"/>
    <p:sldId id="615" r:id="rId101"/>
    <p:sldId id="616" r:id="rId102"/>
    <p:sldId id="724" r:id="rId103"/>
    <p:sldId id="576" r:id="rId104"/>
    <p:sldId id="699" r:id="rId105"/>
    <p:sldId id="700" r:id="rId106"/>
    <p:sldId id="676" r:id="rId107"/>
    <p:sldId id="578" r:id="rId108"/>
    <p:sldId id="682" r:id="rId109"/>
    <p:sldId id="720" r:id="rId110"/>
    <p:sldId id="701" r:id="rId111"/>
    <p:sldId id="721" r:id="rId112"/>
    <p:sldId id="762" r:id="rId113"/>
    <p:sldId id="769" r:id="rId114"/>
    <p:sldId id="770" r:id="rId115"/>
    <p:sldId id="778" r:id="rId116"/>
    <p:sldId id="740" r:id="rId117"/>
    <p:sldId id="702" r:id="rId118"/>
    <p:sldId id="632" r:id="rId119"/>
    <p:sldId id="586" r:id="rId120"/>
    <p:sldId id="703" r:id="rId121"/>
    <p:sldId id="761" r:id="rId122"/>
    <p:sldId id="587" r:id="rId123"/>
    <p:sldId id="618" r:id="rId124"/>
    <p:sldId id="634" r:id="rId125"/>
    <p:sldId id="687" r:id="rId126"/>
    <p:sldId id="692" r:id="rId127"/>
    <p:sldId id="688" r:id="rId128"/>
    <p:sldId id="689" r:id="rId129"/>
    <p:sldId id="741" r:id="rId130"/>
    <p:sldId id="704" r:id="rId131"/>
    <p:sldId id="359" r:id="rId132"/>
    <p:sldId id="438" r:id="rId133"/>
    <p:sldId id="369" r:id="rId134"/>
    <p:sldId id="402" r:id="rId135"/>
    <p:sldId id="780" r:id="rId136"/>
    <p:sldId id="781" r:id="rId137"/>
    <p:sldId id="738" r:id="rId138"/>
    <p:sldId id="588" r:id="rId139"/>
    <p:sldId id="696" r:id="rId140"/>
    <p:sldId id="697" r:id="rId141"/>
    <p:sldId id="705" r:id="rId142"/>
    <p:sldId id="694" r:id="rId143"/>
    <p:sldId id="693" r:id="rId144"/>
    <p:sldId id="690" r:id="rId145"/>
    <p:sldId id="590" r:id="rId146"/>
    <p:sldId id="706" r:id="rId147"/>
    <p:sldId id="763" r:id="rId148"/>
    <p:sldId id="775" r:id="rId149"/>
    <p:sldId id="771" r:id="rId150"/>
    <p:sldId id="764" r:id="rId151"/>
    <p:sldId id="776" r:id="rId152"/>
    <p:sldId id="591" r:id="rId153"/>
    <p:sldId id="707" r:id="rId154"/>
    <p:sldId id="765" r:id="rId155"/>
    <p:sldId id="774" r:id="rId156"/>
    <p:sldId id="593" r:id="rId157"/>
    <p:sldId id="722" r:id="rId158"/>
    <p:sldId id="723" r:id="rId159"/>
    <p:sldId id="594" r:id="rId160"/>
    <p:sldId id="654" r:id="rId161"/>
    <p:sldId id="773" r:id="rId162"/>
    <p:sldId id="772" r:id="rId163"/>
    <p:sldId id="768" r:id="rId164"/>
    <p:sldId id="766" r:id="rId165"/>
    <p:sldId id="767" r:id="rId166"/>
    <p:sldId id="658" r:id="rId167"/>
    <p:sldId id="655" r:id="rId168"/>
    <p:sldId id="726" r:id="rId169"/>
    <p:sldId id="784" r:id="rId170"/>
    <p:sldId id="785" r:id="rId171"/>
    <p:sldId id="786" r:id="rId172"/>
    <p:sldId id="787" r:id="rId173"/>
    <p:sldId id="783" r:id="rId174"/>
    <p:sldId id="788" r:id="rId175"/>
    <p:sldId id="553" r:id="rId176"/>
    <p:sldId id="727" r:id="rId177"/>
    <p:sldId id="728" r:id="rId178"/>
    <p:sldId id="729" r:id="rId179"/>
    <p:sldId id="554" r:id="rId180"/>
    <p:sldId id="555" r:id="rId181"/>
    <p:sldId id="730" r:id="rId182"/>
    <p:sldId id="557" r:id="rId183"/>
    <p:sldId id="558" r:id="rId184"/>
    <p:sldId id="670" r:id="rId185"/>
    <p:sldId id="657" r:id="rId18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1F"/>
    <a:srgbClr val="FFFFF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9" autoAdjust="0"/>
    <p:restoredTop sz="86745"/>
  </p:normalViewPr>
  <p:slideViewPr>
    <p:cSldViewPr snapToGrid="0" snapToObjects="1">
      <p:cViewPr varScale="1">
        <p:scale>
          <a:sx n="83" d="100"/>
          <a:sy n="83" d="100"/>
        </p:scale>
        <p:origin x="4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27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Abraham zrodził Izaaka, Izaak zrodził, Jakuba, /./......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Nagi wyszedłem z łona matki mojej (Hiob 1:21)</a:t>
            </a:r>
          </a:p>
          <a:p>
            <a:endParaRPr lang="pl-PL" dirty="0"/>
          </a:p>
          <a:p>
            <a:r>
              <a:rPr lang="pl-PL" dirty="0"/>
              <a:t>Co się narodziło z ciała jest ciałem. J3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053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zadaje?”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err="1"/>
              <a:t>Kohelet</a:t>
            </a:r>
            <a:r>
              <a:rPr lang="pl-PL" dirty="0"/>
              <a:t> napisał, że ....</a:t>
            </a:r>
          </a:p>
          <a:p>
            <a:endParaRPr lang="pl-PL" dirty="0"/>
          </a:p>
          <a:p>
            <a:r>
              <a:rPr lang="pl-PL" dirty="0"/>
              <a:t> Wszystko ma swój czas, </a:t>
            </a:r>
          </a:p>
          <a:p>
            <a:r>
              <a:rPr lang="pl-PL" dirty="0"/>
              <a:t>	i jest wyznaczona godzina </a:t>
            </a:r>
          </a:p>
          <a:p>
            <a:r>
              <a:rPr lang="pl-PL" dirty="0"/>
              <a:t>		na wszystkie sprawy pod niebem: </a:t>
            </a:r>
          </a:p>
          <a:p>
            <a:r>
              <a:rPr lang="pl-PL" dirty="0"/>
              <a:t>Jest czas rodzenia </a:t>
            </a:r>
          </a:p>
          <a:p>
            <a:r>
              <a:rPr lang="pl-PL" dirty="0"/>
              <a:t>	i czas umierania, </a:t>
            </a:r>
          </a:p>
          <a:p>
            <a:r>
              <a:rPr lang="pl-PL" dirty="0"/>
              <a:t>czas sadzenia </a:t>
            </a:r>
          </a:p>
          <a:p>
            <a:r>
              <a:rPr lang="pl-PL" dirty="0"/>
              <a:t>	i czas wyrywania tego, co zasadzono, </a:t>
            </a:r>
          </a:p>
          <a:p>
            <a:r>
              <a:rPr lang="pl-PL" dirty="0"/>
              <a:t>czas zabijania </a:t>
            </a:r>
          </a:p>
          <a:p>
            <a:r>
              <a:rPr lang="pl-PL" dirty="0"/>
              <a:t>	i czas leczenia, </a:t>
            </a:r>
          </a:p>
          <a:p>
            <a:r>
              <a:rPr lang="pl-PL" dirty="0"/>
              <a:t>czas burzenia </a:t>
            </a:r>
          </a:p>
          <a:p>
            <a:r>
              <a:rPr lang="pl-PL" dirty="0"/>
              <a:t>	i czas budowania, </a:t>
            </a:r>
          </a:p>
          <a:p>
            <a:endParaRPr lang="pl-PL" dirty="0"/>
          </a:p>
          <a:p>
            <a:r>
              <a:rPr lang="pl-PL" dirty="0"/>
              <a:t>czas płaczu </a:t>
            </a:r>
          </a:p>
          <a:p>
            <a:r>
              <a:rPr lang="pl-PL" dirty="0"/>
              <a:t>	i czas śmiechu, </a:t>
            </a:r>
          </a:p>
          <a:p>
            <a:r>
              <a:rPr lang="pl-PL" dirty="0"/>
              <a:t>czas zawodzenia </a:t>
            </a:r>
          </a:p>
          <a:p>
            <a:r>
              <a:rPr lang="pl-PL" dirty="0"/>
              <a:t>	i czas czas płaczu </a:t>
            </a:r>
          </a:p>
          <a:p>
            <a:r>
              <a:rPr lang="pl-PL" dirty="0"/>
              <a:t>czas rzucania kamieni </a:t>
            </a:r>
          </a:p>
          <a:p>
            <a:r>
              <a:rPr lang="pl-PL" dirty="0"/>
              <a:t>	i czas ich zbierania,</a:t>
            </a:r>
            <a:br>
              <a:rPr lang="pl-PL" dirty="0"/>
            </a:br>
            <a:endParaRPr lang="pl-PL" dirty="0"/>
          </a:p>
          <a:p>
            <a:r>
              <a:rPr lang="pl-PL" dirty="0"/>
              <a:t>czas pieszczot cielesnych </a:t>
            </a:r>
          </a:p>
          <a:p>
            <a:r>
              <a:rPr lang="pl-PL" dirty="0"/>
              <a:t>	i czas wstrzymywania się od nich, </a:t>
            </a:r>
          </a:p>
          <a:p>
            <a:r>
              <a:rPr lang="pl-PL" dirty="0"/>
              <a:t>czas szukania </a:t>
            </a:r>
          </a:p>
          <a:p>
            <a:r>
              <a:rPr lang="pl-PL" dirty="0"/>
              <a:t>	i czas tracenia,  </a:t>
            </a:r>
          </a:p>
          <a:p>
            <a:endParaRPr lang="pl-PL" dirty="0"/>
          </a:p>
          <a:p>
            <a:r>
              <a:rPr lang="pl-PL" dirty="0"/>
              <a:t>czas zachowania </a:t>
            </a:r>
          </a:p>
          <a:p>
            <a:r>
              <a:rPr lang="pl-PL" dirty="0"/>
              <a:t>	i czas wyrzucania</a:t>
            </a:r>
          </a:p>
          <a:p>
            <a:r>
              <a:rPr lang="pl-PL" dirty="0"/>
              <a:t>czas rozdzierania </a:t>
            </a:r>
          </a:p>
          <a:p>
            <a:r>
              <a:rPr lang="pl-PL" dirty="0"/>
              <a:t>	i czas zszywania, </a:t>
            </a:r>
          </a:p>
          <a:p>
            <a:r>
              <a:rPr lang="pl-PL" dirty="0"/>
              <a:t>czas milczenia </a:t>
            </a:r>
          </a:p>
          <a:p>
            <a:r>
              <a:rPr lang="pl-PL" dirty="0"/>
              <a:t>	i czas mówienia, </a:t>
            </a:r>
          </a:p>
          <a:p>
            <a:r>
              <a:rPr lang="pl-PL" dirty="0"/>
              <a:t>czas miłowania </a:t>
            </a:r>
          </a:p>
          <a:p>
            <a:r>
              <a:rPr lang="pl-PL" dirty="0"/>
              <a:t>	i czas nienawiści, </a:t>
            </a:r>
          </a:p>
          <a:p>
            <a:r>
              <a:rPr lang="pl-PL" dirty="0"/>
              <a:t>czas wojny </a:t>
            </a:r>
          </a:p>
          <a:p>
            <a:r>
              <a:rPr lang="pl-PL" dirty="0"/>
              <a:t>	i czas pokoju</a:t>
            </a:r>
          </a:p>
          <a:p>
            <a:r>
              <a:rPr lang="pl-PL" dirty="0"/>
              <a:t>(</a:t>
            </a:r>
            <a:r>
              <a:rPr lang="pl-PL" dirty="0" err="1"/>
              <a:t>Kohelet</a:t>
            </a:r>
            <a:r>
              <a:rPr lang="pl-PL" dirty="0"/>
              <a:t>, 3)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Jakub  - ostatni werset</a:t>
            </a:r>
          </a:p>
          <a:p>
            <a:r>
              <a:rPr lang="pl-PL" dirty="0"/>
              <a:t>Kto nawróci grzesznika uratuje DUSZE jego. - </a:t>
            </a:r>
            <a:r>
              <a:rPr lang="pl-PL" dirty="0" err="1"/>
              <a:t>nei</a:t>
            </a:r>
            <a:r>
              <a:rPr lang="pl-PL" dirty="0"/>
              <a:t> na temat ale ważne.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7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DOdać</a:t>
            </a:r>
            <a:r>
              <a:rPr lang="pl-PL" dirty="0"/>
              <a:t> o </a:t>
            </a:r>
            <a:r>
              <a:rPr lang="pl-PL" dirty="0" err="1"/>
              <a:t>Boczagu</a:t>
            </a:r>
            <a:r>
              <a:rPr lang="pl-PL" dirty="0"/>
              <a:t> z </a:t>
            </a:r>
            <a:r>
              <a:rPr lang="pl-PL" dirty="0" err="1"/>
              <a:t>Łk</a:t>
            </a:r>
            <a:r>
              <a:rPr lang="pl-PL" dirty="0"/>
              <a:t> 15 - do Hadesu.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Paweł a Atenach - Duch </a:t>
            </a:r>
            <a:r>
              <a:rPr lang="pl-PL" dirty="0" err="1"/>
              <a:t>Pawla</a:t>
            </a:r>
            <a:r>
              <a:rPr lang="pl-PL" dirty="0"/>
              <a:t> się </a:t>
            </a:r>
            <a:r>
              <a:rPr lang="pl-PL" dirty="0" err="1"/>
              <a:t>denerwoaał</a:t>
            </a:r>
            <a:r>
              <a:rPr lang="pl-PL" dirty="0"/>
              <a:t> jak widział bożki.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01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trwanie w Hadesie - bogacz od Łazarza był w hadesie.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5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Poszukać - jest zakaz kontaktowania się z ze zmarłymi.</a:t>
            </a:r>
          </a:p>
          <a:p>
            <a:endParaRPr lang="pl-PL" dirty="0"/>
          </a:p>
          <a:p>
            <a:r>
              <a:rPr lang="pl-PL" dirty="0" err="1"/>
              <a:t>Przywoływacze</a:t>
            </a:r>
            <a:r>
              <a:rPr lang="pl-PL" dirty="0"/>
              <a:t> zmarłych nie wejdą do Królestwa.</a:t>
            </a:r>
          </a:p>
          <a:p>
            <a:endParaRPr lang="pl-PL" dirty="0"/>
          </a:p>
          <a:p>
            <a:r>
              <a:rPr lang="pl-PL" dirty="0"/>
              <a:t>Iz 26:14 - Umarli nie ożyją, nie ożyją cienie, dlatego 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Kaz</a:t>
            </a:r>
            <a:r>
              <a:rPr lang="pl-PL" dirty="0"/>
              <a:t> 9 - w krainie umarłych nie ma </a:t>
            </a:r>
            <a:r>
              <a:rPr lang="pl-PL" dirty="0" err="1"/>
              <a:t>dzialania</a:t>
            </a:r>
            <a:r>
              <a:rPr lang="pl-PL" dirty="0"/>
              <a:t>....</a:t>
            </a:r>
          </a:p>
          <a:p>
            <a:endParaRPr lang="pl-PL" dirty="0"/>
          </a:p>
          <a:p>
            <a:r>
              <a:rPr lang="pl-PL" dirty="0"/>
              <a:t>3M19:31 - Nie będziecie się zwracać do duchów i wróżbitów.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27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00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2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133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873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33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60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życie to ..... byt umieszczony w danej linii czasu.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4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PrzeszLOść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05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0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Wieczność - Boży czas, który nie miał początku ani nie ma końcu. (Ariusz)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0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... Boga, który nie ma początku ani końca.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93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92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 dirty="0"/>
              <a:t>Kliknij, aby edytować style wzorca tekstu</a:t>
            </a:r>
          </a:p>
          <a:p>
            <a:pPr marL="685800" lvl="1" indent="-228600"/>
            <a:r>
              <a:rPr lang="pl-PL" dirty="0"/>
              <a:t>Drugi poziom</a:t>
            </a:r>
          </a:p>
          <a:p>
            <a:pPr marL="1143000" lvl="2" indent="-228600"/>
            <a:r>
              <a:rPr lang="pl-PL" dirty="0"/>
              <a:t>Trzeci poziom</a:t>
            </a:r>
          </a:p>
          <a:p>
            <a:pPr marL="1600200" lvl="3" indent="-228600"/>
            <a:r>
              <a:rPr lang="pl-PL" dirty="0"/>
              <a:t>Czwarty poziom</a:t>
            </a:r>
          </a:p>
          <a:p>
            <a:pPr marL="2057400" lvl="4" indent="-228600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8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ojtek.pp.org.pl/pliki/notki/_prezentacje/nadzieja-ucznia/Smierc%20wierzacego%20wg%20de%20Witt.pdf" TargetMode="External"/><Relationship Id="rId2" Type="http://schemas.openxmlformats.org/officeDocument/2006/relationships/hyperlink" Target="http://wojtek.pp.org.pl/33227_nadzieja-w-zyciu-uczni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Sobota, 9 stycznia godzina 16.oo i w lutym c.d.</a:t>
            </a:r>
          </a:p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20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otaczającej go rzeczywistości.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5:24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(…)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 -&gt; dalej, w punkcie o Trybunale Chrystusa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72581"/>
            <a:ext cx="10515600" cy="13591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 na podstawie opowiadania o bogaczu i Łazarzu wywnioskować metodę ominięcie krainy umarłych (hadesu) a dostanie się na „</a:t>
            </a:r>
            <a:r>
              <a:rPr lang="pl-PL" i="1" dirty="0"/>
              <a:t>Łono Abrahama</a:t>
            </a:r>
            <a:r>
              <a:rPr lang="pl-PL" dirty="0"/>
              <a:t>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838200" y="4305129"/>
            <a:ext cx="10515600" cy="2071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Łk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16:28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Mam pięciu braci. Niech Łazarz złoży im świadectwo, aby chociaż oni nie trafili do tego miejsca udręki. Abraham na to: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Mają Mojżesza i proroków, niech ich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Wtedy Abraham powiedział: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Jeśli Mojżesza i proroków nie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, to choćby ktoś z umarłych powstał — nie dadzą się przekonać.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AFFA9ED-2529-1449-A900-4FD9D6C9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562" y="136157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pustym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</a:t>
            </a:r>
            <a:r>
              <a:rPr lang="pl-PL" dirty="0" err="1"/>
              <a:t>Ellen</a:t>
            </a:r>
            <a:r>
              <a:rPr lang="pl-PL" dirty="0"/>
              <a:t> </a:t>
            </a:r>
            <a:r>
              <a:rPr lang="pl-PL" dirty="0" err="1"/>
              <a:t>DeWitt</a:t>
            </a:r>
            <a:endParaRPr lang="pl-PL" dirty="0"/>
          </a:p>
          <a:p>
            <a:pPr lvl="1"/>
            <a:r>
              <a:rPr lang="pl-PL" dirty="0"/>
              <a:t>Załącznik do notki </a:t>
            </a:r>
            <a:r>
              <a:rPr lang="pl-PL" dirty="0" err="1"/>
              <a:t>pt</a:t>
            </a:r>
            <a:r>
              <a:rPr lang="pl-PL" dirty="0"/>
              <a:t>: </a:t>
            </a:r>
            <a:r>
              <a:rPr lang="pl-PL" b="1" i="1" dirty="0"/>
              <a:t>Nadzieja ucznia Jezusa (składnica do wykładu)</a:t>
            </a:r>
            <a:br>
              <a:rPr lang="pl-PL" b="1" i="1" dirty="0"/>
            </a:br>
            <a:r>
              <a:rPr lang="pl-PL" dirty="0">
                <a:hlinkClick r:id="rId2"/>
              </a:rPr>
              <a:t>http://wojtek.pp.org.pl/33227_nadzieja-w-zyciu-ucznia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http://wojtek.pp.org.pl/pliki/notki/_prezentacje/nadzieja-ucznia/Smierc%20wierzacego%20wg%20de%20Witt.pdf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Obserwacja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Obserwacja: </a:t>
            </a:r>
            <a:br>
              <a:rPr lang="pl-PL" dirty="0"/>
            </a:br>
            <a:r>
              <a:rPr lang="pl-PL" dirty="0"/>
              <a:t>Zasadnicze pytania światopoglądowe człowieka</a:t>
            </a:r>
            <a:br>
              <a:rPr lang="pl-PL" dirty="0"/>
            </a:br>
            <a:r>
              <a:rPr lang="pl-PL" dirty="0"/>
              <a:t>umocowane są w czasie!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Zasadnicze 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Dokąd zmierzam?</a:t>
            </a:r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3809163"/>
          </a:xfrm>
        </p:spPr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#1.2</a:t>
            </a:r>
            <a:br>
              <a:rPr lang="pl-PL" dirty="0"/>
            </a:br>
            <a:r>
              <a:rPr lang="pl-PL" dirty="0"/>
              <a:t>Pochwycenie za życia </a:t>
            </a:r>
            <a:br>
              <a:rPr lang="pl-PL" dirty="0"/>
            </a:br>
            <a:r>
              <a:rPr lang="pl-PL" dirty="0"/>
              <a:t>	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23470"/>
            <a:ext cx="10515600" cy="56618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7671B-F53D-BF48-9B60-AF17B43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1Kor 15:51-53 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EF0D3-7E15-B24E-8CB3-A9709F22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(51)</a:t>
            </a:r>
            <a:r>
              <a:rPr lang="pl-PL" dirty="0"/>
              <a:t> Oto oznajmiam wam tajemnicę: </a:t>
            </a:r>
            <a:r>
              <a:rPr lang="pl-PL" u="sng" dirty="0"/>
              <a:t>Nie wszyscy zaśniemy</a:t>
            </a:r>
            <a:r>
              <a:rPr lang="pl-PL" dirty="0"/>
              <a:t>, ale wszyscy będziemy </a:t>
            </a:r>
            <a:r>
              <a:rPr lang="pl-PL" u="sng" dirty="0"/>
              <a:t>przemienieni,</a:t>
            </a:r>
            <a:r>
              <a:rPr lang="pl-PL" dirty="0"/>
              <a:t> </a:t>
            </a:r>
            <a:r>
              <a:rPr lang="pl-PL" baseline="30000" dirty="0"/>
              <a:t>(52)</a:t>
            </a:r>
            <a:r>
              <a:rPr lang="pl-PL" dirty="0"/>
              <a:t> w jednej chwili, w mgnieniu oka, na ostatnią trąbę. Zabrzmi bowiem trąba, a umarli zostaną wskrzeszeni niezniszczalni, a my zostaniemy </a:t>
            </a:r>
            <a:r>
              <a:rPr lang="pl-PL" u="sng" dirty="0"/>
              <a:t>przemienieni</a:t>
            </a:r>
            <a:r>
              <a:rPr lang="pl-PL" dirty="0"/>
              <a:t>. </a:t>
            </a:r>
            <a:r>
              <a:rPr lang="pl-PL" baseline="30000" dirty="0"/>
              <a:t>(53) </a:t>
            </a:r>
            <a:r>
              <a:rPr lang="pl-PL" dirty="0"/>
              <a:t>To bowiem, co zniszczalne, musi przyodziać się w to, co niezniszczalne, a to, co śmiertelne, przyoblec się w nieśmiertelność.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880502-8D66-CB44-BAD7-D3EDDCA5D54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5115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5819A-7095-814F-A2EC-FFE4078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miejsca o nagłości tego zdarzenia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F1C31-7927-7648-B6E1-1957A2D3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Albowiem jak w czasie przed potopem jedli i pili, żenili się i za mąż wydawali aż do dnia, kiedy Noe wszedł do arki, i nie spostrzegli się, aż przyszedł potop i pochłonął wszystkich, tak również będzie z przyjściem Syna Człowieczego. Wtedy dwóch będzie w polu: jeden będzie wzięty, drugi zostawiony. Dwie będą mleć na żarnach: jedna będzie wzięta, druga zostawiona. </a:t>
            </a:r>
            <a:endParaRPr lang="pl-PL" i="0" dirty="0"/>
          </a:p>
          <a:p>
            <a:r>
              <a:rPr lang="pl-PL" dirty="0"/>
              <a:t>(Ewangelia Mateusza 24.38-41)</a:t>
            </a:r>
            <a:endParaRPr lang="pl-PL" i="0" dirty="0"/>
          </a:p>
          <a:p>
            <a:r>
              <a:rPr lang="pl-PL" dirty="0"/>
              <a:t> </a:t>
            </a:r>
            <a:endParaRPr lang="pl-PL" i="0" dirty="0"/>
          </a:p>
          <a:p>
            <a:r>
              <a:rPr lang="pl-PL" dirty="0"/>
              <a:t>Powiadam wam: Tej nocy dwóch będzie na jednym posłaniu: jeden będzie wzięty, a drugi zostawiony. Dwie będą mleć razem: jedna będzie wzięta, a druga zostawiona. </a:t>
            </a:r>
            <a:endParaRPr lang="pl-PL" i="0" dirty="0"/>
          </a:p>
          <a:p>
            <a:r>
              <a:rPr lang="pl-PL" dirty="0"/>
              <a:t>(Ewangelia Łukasza 17.34-35)</a:t>
            </a:r>
          </a:p>
          <a:p>
            <a:endParaRPr lang="pl-PL" i="0" dirty="0"/>
          </a:p>
          <a:p>
            <a:endParaRPr lang="pl-PL" i="0" dirty="0"/>
          </a:p>
          <a:p>
            <a:r>
              <a:rPr lang="pl-PL" i="0" dirty="0"/>
              <a:t>Dodać: Jezus do Marty po </a:t>
            </a:r>
            <a:r>
              <a:rPr lang="pl-PL" i="0" dirty="0" err="1"/>
              <a:t>wskszeseniu</a:t>
            </a:r>
            <a:r>
              <a:rPr lang="pl-PL" i="0" dirty="0"/>
              <a:t> </a:t>
            </a:r>
            <a:r>
              <a:rPr lang="pl-PL" i="0" dirty="0" err="1"/>
              <a:t>ŔŁazarza</a:t>
            </a:r>
            <a:endParaRPr lang="pl-PL" i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536C-2053-374D-A99C-7B1BD5B9E1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55887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58FFE-1BFB-7D4B-B389-395DE4E4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14 – zbieranie plonu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CAF31-505D-5546-A3F9-FB298BF4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1592740"/>
          </a:xfrm>
        </p:spPr>
        <p:txBody>
          <a:bodyPr>
            <a:normAutofit lnSpcReduction="10000"/>
          </a:bodyPr>
          <a:lstStyle/>
          <a:p>
            <a:r>
              <a:rPr lang="pl-PL" sz="1800" b="1" i="0" dirty="0" err="1"/>
              <a:t>Ap</a:t>
            </a:r>
            <a:r>
              <a:rPr lang="pl-PL" sz="1800" b="1" i="0" dirty="0"/>
              <a:t> 14:14-16</a:t>
            </a:r>
            <a:r>
              <a:rPr lang="pl-PL" sz="1800" i="0" dirty="0"/>
              <a:t> BT5</a:t>
            </a:r>
          </a:p>
          <a:p>
            <a:r>
              <a:rPr lang="pl-PL" sz="1800" b="1" i="0" baseline="30000" dirty="0"/>
              <a:t>(14) </a:t>
            </a:r>
            <a:r>
              <a:rPr lang="pl-PL" sz="1800" i="0" dirty="0"/>
              <a:t>Potem ujrzałem: oto biały obłok - a Siedzący na obłoku, podobny do Syna Człowieczego, miał złoty wieniec na głowie i w ręku ostry sierp.</a:t>
            </a:r>
            <a:r>
              <a:rPr lang="pl-PL" sz="1800" b="1" i="0" baseline="30000" dirty="0"/>
              <a:t> (15) </a:t>
            </a:r>
            <a:r>
              <a:rPr lang="pl-PL" sz="1800" i="0" dirty="0"/>
              <a:t>I wyszedł inny anioł ze świątyni, wołając głosem donośnym do Siedzącego na obłoku: Zapuść Twój sierp i żniwa dokonaj, bo przyszła już pora dokonać żniwa, bo dojrzało żniwo na ziemi!</a:t>
            </a:r>
            <a:r>
              <a:rPr lang="pl-PL" sz="1800" b="1" i="0" baseline="30000" dirty="0"/>
              <a:t> (16) </a:t>
            </a:r>
            <a:r>
              <a:rPr lang="pl-PL" sz="1800" i="0" dirty="0"/>
              <a:t>A Siedzący na obłoku rzucił swój sierp na ziemię i ziemia została zżęta.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BAE157-C2CD-564B-A833-E4743B06067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476508" y="5318056"/>
            <a:ext cx="1877291" cy="1282816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46026C0-DFA0-1749-934D-65BEF4FD070F}"/>
              </a:ext>
            </a:extLst>
          </p:cNvPr>
          <p:cNvSpPr txBox="1">
            <a:spLocks/>
          </p:cNvSpPr>
          <p:nvPr/>
        </p:nvSpPr>
        <p:spPr>
          <a:xfrm>
            <a:off x="838200" y="2979699"/>
            <a:ext cx="10515600" cy="2205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None/>
              <a:defRPr sz="2400" i="1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i="0" dirty="0"/>
              <a:t>Mt 3:11-12</a:t>
            </a:r>
            <a:r>
              <a:rPr lang="pl-PL" sz="1800" i="0" dirty="0"/>
              <a:t> TPNT</a:t>
            </a:r>
          </a:p>
          <a:p>
            <a:r>
              <a:rPr lang="pl-PL" sz="1800" i="0"/>
              <a:t>[ </a:t>
            </a:r>
            <a:r>
              <a:rPr lang="pl-PL" sz="1800" i="0" dirty="0"/>
              <a:t>Jan Chrzciciel mówił: ] </a:t>
            </a:r>
            <a:r>
              <a:rPr lang="pl-PL" sz="1800" b="1" i="0" baseline="30000" dirty="0"/>
              <a:t>(11) </a:t>
            </a:r>
            <a:r>
              <a:rPr lang="pl-PL" sz="1800" i="0" dirty="0"/>
              <a:t>Ja wprawdzie chrzczę was wodą ku upamiętaniu; Ten natomiast, który idzie za mną, mocniejszy jest ode mnie, Jemu nie jestem godny nosić sandałów. On was ochrzci w Duchu Świętym i ogniu.</a:t>
            </a:r>
            <a:r>
              <a:rPr lang="pl-PL" sz="1800" b="1" i="0" baseline="30000" dirty="0"/>
              <a:t> (12) </a:t>
            </a:r>
            <a:r>
              <a:rPr lang="pl-PL" sz="1800" i="0" dirty="0"/>
              <a:t>W Jego ręku jest </a:t>
            </a:r>
            <a:r>
              <a:rPr lang="pl-PL" sz="1800" i="0" dirty="0" err="1"/>
              <a:t>wiejadło</a:t>
            </a:r>
            <a:r>
              <a:rPr lang="pl-PL" sz="1800" i="0" dirty="0"/>
              <a:t>, i oczyści przewiewając swoje klepisko, i </a:t>
            </a:r>
            <a:r>
              <a:rPr lang="pl-PL" sz="1800" i="0" u="sng" dirty="0"/>
              <a:t>zgromadzi swoją pszenicę do spichlerza</a:t>
            </a:r>
            <a:r>
              <a:rPr lang="pl-PL" sz="1800" i="0" dirty="0"/>
              <a:t>, a plewy spali ogniem nieugaszonym.</a:t>
            </a:r>
          </a:p>
        </p:txBody>
      </p:sp>
    </p:spTree>
    <p:extLst>
      <p:ext uri="{BB962C8B-B14F-4D97-AF65-F5344CB8AC3E}">
        <p14:creationId xmlns:p14="http://schemas.microsoft.com/office/powerpoint/2010/main" val="36404755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63B19-CCEA-C44B-AB34-0FB681C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 65:17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BE8C6-1DCA-D541-B7A6-CA4BC446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C6A0CC-9688-1B4E-9E4B-3B935F6EF4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4598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#2.1 Pochwycenie żyjących uczniów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275717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24990" y="2503489"/>
            <a:ext cx="242114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3841796" y="3956050"/>
            <a:ext cx="1923054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79586" y="2785403"/>
            <a:ext cx="728623" cy="181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355660" y="3548136"/>
            <a:ext cx="889499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44461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>
            <a:cxnSpLocks/>
          </p:cNvCxnSpPr>
          <p:nvPr/>
        </p:nvCxnSpPr>
        <p:spPr>
          <a:xfrm flipH="1" flipV="1">
            <a:off x="5967104" y="3898711"/>
            <a:ext cx="676302" cy="219729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83693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7173630" y="5471739"/>
            <a:ext cx="5018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rgbClr val="C00000"/>
                </a:solidFill>
              </a:rPr>
              <a:t>1Tes 4:15nn – (…) na dźwięk trąby </a:t>
            </a:r>
            <a:r>
              <a:rPr lang="mr-IN" altLang="x-none" sz="2000" i="1" dirty="0">
                <a:solidFill>
                  <a:srgbClr val="C00000"/>
                </a:solidFill>
              </a:rPr>
              <a:t>…</a:t>
            </a:r>
            <a:r>
              <a:rPr lang="pl-PL" altLang="x-none" sz="2000" i="1" dirty="0">
                <a:solidFill>
                  <a:srgbClr val="C00000"/>
                </a:solidFill>
              </a:rPr>
              <a:t> będziemy porwani w powietrze, na obłoki naprzeciw Pana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0929C062-671B-E242-BAF1-791A8A053D4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8B089B-6554-C94B-94E3-CF95BEF58465}"/>
              </a:ext>
            </a:extLst>
          </p:cNvPr>
          <p:cNvSpPr txBox="1"/>
          <p:nvPr/>
        </p:nvSpPr>
        <p:spPr>
          <a:xfrm>
            <a:off x="5548313" y="6516609"/>
            <a:ext cx="49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Ale nie oglądajmy zbyt wielu </a:t>
            </a:r>
            <a:r>
              <a:rPr lang="pl-PL" sz="2000" dirty="0" err="1"/>
              <a:t>Holywoodów</a:t>
            </a:r>
            <a:r>
              <a:rPr lang="pl-PL" sz="2000" dirty="0"/>
              <a:t>!</a:t>
            </a:r>
          </a:p>
        </p:txBody>
      </p:sp>
      <p:sp>
        <p:nvSpPr>
          <p:cNvPr id="41" name="pole tekstowe 59">
            <a:extLst>
              <a:ext uri="{FF2B5EF4-FFF2-40B4-BE49-F238E27FC236}">
                <a16:creationId xmlns:a16="http://schemas.microsoft.com/office/drawing/2014/main" id="{AD18F4F4-6925-9A4A-A5F6-E7B29D14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5" y="4524377"/>
            <a:ext cx="66979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>
              <a:spcBef>
                <a:spcPct val="0"/>
              </a:spcBef>
              <a:buClrTx/>
              <a:buFontTx/>
              <a:buNone/>
              <a:defRPr kumimoji="1" sz="2800" i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pl-PL" sz="2400" dirty="0"/>
              <a:t>1Kor 15: 51 - Nie wszyscy zaśniemy, ale wszyscy będziemy przemienieni, w jednej chwili, w mgnieniu oka, na ostatnią trąbę. Zabrzmi bowiem trąba, a umarli zostaną wskrzeszeni niezniszczalni, a my zostaniemy przemienieni.</a:t>
            </a:r>
            <a:endParaRPr lang="pl-PL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30459848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957745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</a:t>
            </a:r>
            <a:r>
              <a:rPr lang="pl-PL" u="sng" dirty="0"/>
              <a:t>umarli zostaną wzbudzeni</a:t>
            </a:r>
            <a:r>
              <a:rPr lang="pl-PL" dirty="0"/>
              <a:t> jako niezniszczalni, a my zostaniemy przemienieni. </a:t>
            </a:r>
            <a:r>
              <a:rPr lang="pl-PL" baseline="30000" dirty="0"/>
              <a:t>(53) 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zwycięstwie.</a:t>
            </a:r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</a:t>
            </a:r>
            <a:r>
              <a:rPr lang="pl-PL" i="1" dirty="0"/>
              <a:t>Luźne przemyślenia W34</a:t>
            </a:r>
            <a:r>
              <a:rPr lang="pl-PL" dirty="0"/>
              <a:t>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17960971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9ADA96B0-F6E2-894C-A77C-E3D37E7DB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5570F1F-E2A4-B544-A070-90B9869E0AB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(grzywnach,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</a:t>
            </a:r>
            <a:r>
              <a:rPr lang="pl-PL" dirty="0"/>
              <a:t> (</a:t>
            </a:r>
            <a:r>
              <a:rPr lang="pl-PL" dirty="0" err="1"/>
              <a:t>tr</a:t>
            </a:r>
            <a:r>
              <a:rPr lang="pl-PL" dirty="0"/>
              <a:t>, </a:t>
            </a:r>
            <a:r>
              <a:rPr lang="pl-PL" dirty="0" err="1"/>
              <a:t>ubg</a:t>
            </a:r>
            <a:r>
              <a:rPr lang="pl-PL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</a:t>
            </a:r>
            <a:r>
              <a:rPr lang="pl-PL" u="sng" dirty="0"/>
              <a:t>sług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</a:t>
            </a:r>
            <a:r>
              <a:rPr lang="pl-PL" i="0" u="sng" dirty="0">
                <a:latin typeface="+mn-lt"/>
              </a:rPr>
              <a:t>dziesięciu </a:t>
            </a:r>
            <a:r>
              <a:rPr lang="pl-PL" b="1" i="0" u="sng" dirty="0">
                <a:latin typeface="+mn-lt"/>
              </a:rPr>
              <a:t>sług</a:t>
            </a:r>
            <a:r>
              <a:rPr lang="pl-PL" i="0" u="sng" dirty="0">
                <a:latin typeface="+mn-lt"/>
              </a:rPr>
              <a:t> swoich, dał im dziesięć min i rzekł do nich: „Obracajcie nimi, aż wrócę”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(…)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</a:t>
            </a:r>
            <a:r>
              <a:rPr lang="pl-PL" b="1" i="0" dirty="0">
                <a:latin typeface="+mn-lt"/>
              </a:rPr>
              <a:t>sługi</a:t>
            </a:r>
            <a:r>
              <a:rPr lang="pl-PL" i="0" dirty="0">
                <a:latin typeface="+mn-lt"/>
              </a:rPr>
              <a:t>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</a:t>
            </a:r>
            <a:r>
              <a:rPr lang="pl-PL" i="0" u="sng" dirty="0">
                <a:latin typeface="+mn-lt"/>
              </a:rPr>
              <a:t>Panie, twoja mina przysporzyła dziesięć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</a:t>
            </a:r>
            <a:r>
              <a:rPr lang="pl-PL" i="0" u="sng" dirty="0">
                <a:latin typeface="+mn-lt"/>
              </a:rPr>
              <a:t>sprawuj władzę nad dziesięciu miastami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</a:t>
            </a:r>
            <a:r>
              <a:rPr lang="pl-PL" i="0" u="sng" dirty="0">
                <a:latin typeface="+mn-lt"/>
              </a:rPr>
              <a:t>twoja mina przyniosła pięć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</a:t>
            </a:r>
            <a:r>
              <a:rPr lang="pl-PL" i="0" u="sng" dirty="0">
                <a:latin typeface="+mn-lt"/>
              </a:rPr>
              <a:t>miej władzę nad pięciu miastam</a:t>
            </a:r>
            <a:r>
              <a:rPr lang="pl-PL" i="0" dirty="0">
                <a:latin typeface="+mn-lt"/>
              </a:rPr>
              <a:t>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 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(…)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</a:t>
            </a:r>
            <a:r>
              <a:rPr lang="pl-PL" u="sng" dirty="0"/>
              <a:t>nieposłusznymi poddanymi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Lepiej być </a:t>
            </a:r>
            <a:r>
              <a:rPr lang="mr-IN" sz="4000" dirty="0"/>
              <a:t>…</a:t>
            </a:r>
            <a:endParaRPr lang="pl-PL" sz="4000" dirty="0"/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27ED9-865E-3543-893E-A6268EA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0B8A9F-7D50-6646-A27D-B2791357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Ap 16:15</a:t>
            </a:r>
            <a:r>
              <a:rPr lang="pl-PL" i="0" dirty="0"/>
              <a:t> TPNT "</a:t>
            </a:r>
            <a:r>
              <a:rPr lang="pl-PL" b="1" i="0" baseline="30000" dirty="0"/>
              <a:t> (15) </a:t>
            </a:r>
            <a:r>
              <a:rPr lang="pl-PL" i="0" dirty="0"/>
              <a:t>Oto przychodzę jak złodziej; błogosławiony, który czuwa i strzeże swoich szat, aby nie chodził nago i nie widziano jego hańby."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8C57E0-6476-E94D-A87D-049AFDC809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Nagłość tego wydarzenia może zaskoczyć !</a:t>
            </a:r>
          </a:p>
          <a:p>
            <a:r>
              <a:rPr lang="pl-PL"/>
              <a:t>Szaty dostajemy w 19:6-9??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72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Dobro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Życie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3A16AD88-4AA5-9546-9622-036A19F5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19" y="4430593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F9284-0A38-3F49-B216-3C4C3DF3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73359" y="4782065"/>
            <a:ext cx="2578100" cy="8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Małżeństwo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VISIO" r:id="rId4" imgW="36969700" imgH="13258800" progId="Visio.Drawing.6">
                  <p:embed/>
                </p:oleObj>
              </mc:Choice>
              <mc:Fallback>
                <p:oleObj name="VISIO" r:id="rId4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Ef 5:18-33 TPNT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r>
              <a:rPr lang="pl-PL" sz="1800" b="1" i="0" baseline="30000" dirty="0"/>
              <a:t>(18) </a:t>
            </a:r>
            <a:r>
              <a:rPr lang="pl-PL" sz="1800" i="0" dirty="0"/>
              <a:t>I nie upijajcie się winem, w którym jest rozwiązłość, ale bądźcie napełniani w duchu,</a:t>
            </a:r>
            <a:r>
              <a:rPr lang="pl-PL" sz="1800" b="1" i="0" baseline="30000" dirty="0"/>
              <a:t> (19)</a:t>
            </a:r>
            <a:r>
              <a:rPr lang="pl-PL" sz="1800" i="0" dirty="0"/>
              <a:t> rozmawiając ze sobą przez psalmy i hymny, i pieśni duchowe, śpiewając i grając w swoim sercu Panu,</a:t>
            </a:r>
            <a:r>
              <a:rPr lang="pl-PL" sz="1800" b="1" i="0" baseline="30000" dirty="0"/>
              <a:t> (20)</a:t>
            </a:r>
            <a:r>
              <a:rPr lang="pl-PL" sz="1800" i="0" dirty="0"/>
              <a:t> dziękując zawsze za wszystko, w imieniu Pana naszego Jezusa Chrystusa, Bogu i Ojcu,</a:t>
            </a:r>
            <a:r>
              <a:rPr lang="pl-PL" sz="1800" b="1" i="0" baseline="30000" dirty="0"/>
              <a:t> (21)</a:t>
            </a:r>
            <a:r>
              <a:rPr lang="pl-PL" sz="1800" i="0" dirty="0"/>
              <a:t> ulegając jedni drugim w bojaźni Bożej.</a:t>
            </a:r>
            <a:r>
              <a:rPr lang="pl-PL" sz="1800" b="1" i="0" baseline="30000" dirty="0"/>
              <a:t> </a:t>
            </a:r>
            <a:endParaRPr lang="pl-PL" sz="1800" i="0" dirty="0"/>
          </a:p>
          <a:p>
            <a:r>
              <a:rPr lang="pl-PL" sz="1800" b="1" i="0" baseline="30000" dirty="0"/>
              <a:t>(22) </a:t>
            </a:r>
            <a:r>
              <a:rPr lang="pl-PL" sz="1800" i="0" dirty="0"/>
              <a:t>Żony, bądźcie uległe swoim mężom, jak Panu, </a:t>
            </a:r>
            <a:r>
              <a:rPr lang="pl-PL" sz="1800" b="1" i="0" baseline="30000" dirty="0"/>
              <a:t>(23) </a:t>
            </a:r>
            <a:r>
              <a:rPr lang="pl-PL" sz="1800" i="0" dirty="0"/>
              <a:t>mąż bowiem jest głową żony, jak Chrystus głową Kościoła, On też jest Zbawicielem ciała.</a:t>
            </a:r>
            <a:r>
              <a:rPr lang="pl-PL" sz="1800" b="1" i="0" baseline="30000" dirty="0"/>
              <a:t> (24) </a:t>
            </a:r>
            <a:r>
              <a:rPr lang="pl-PL" sz="1800" i="0" dirty="0"/>
              <a:t>Ale tak, jak Kościół uległy jest Chrystusowi, tak i żony własnym mężom we wszystkim.</a:t>
            </a:r>
          </a:p>
          <a:p>
            <a:r>
              <a:rPr lang="pl-PL" sz="1800" b="1" i="0" baseline="30000" dirty="0"/>
              <a:t>(25) </a:t>
            </a:r>
            <a:r>
              <a:rPr lang="pl-PL" sz="1800" i="0" dirty="0"/>
              <a:t>Mężowie, miłujcie swoje żony, tak jak i Chrystus umiłował Kościół i wydał za niego samego siebie,</a:t>
            </a:r>
            <a:r>
              <a:rPr lang="pl-PL" sz="1800" b="1" i="0" baseline="30000" dirty="0"/>
              <a:t> (26) </a:t>
            </a:r>
            <a:r>
              <a:rPr lang="pl-PL" sz="1800" i="0" dirty="0"/>
              <a:t>aby go uświęcić, oczyszczając kąpielą wodną przez Słowo,</a:t>
            </a:r>
            <a:r>
              <a:rPr lang="pl-PL" sz="1800" b="1" i="0" baseline="30000" dirty="0"/>
              <a:t> (27) </a:t>
            </a:r>
            <a:r>
              <a:rPr lang="pl-PL" sz="1800" i="0" dirty="0"/>
              <a:t>aby postawić go przy sobie jako Kościół pełen chwały, nie mający plamy, ani zmarszczki, ani żadnych z tych rzeczy, ale żeby był święty i nienaganny.</a:t>
            </a:r>
          </a:p>
          <a:p>
            <a:r>
              <a:rPr lang="pl-PL" sz="1800" b="1" i="0" baseline="30000" dirty="0"/>
              <a:t>(28) </a:t>
            </a:r>
            <a:r>
              <a:rPr lang="pl-PL" sz="1800" i="0" dirty="0"/>
              <a:t>Tak też mężowie powinni miłować swoje żony, jak swoje ciała; kto miłuje swoją żonę, samego siebie miłuje.</a:t>
            </a:r>
            <a:r>
              <a:rPr lang="pl-PL" sz="1800" b="1" i="0" baseline="30000" dirty="0"/>
              <a:t> (29) </a:t>
            </a:r>
            <a:r>
              <a:rPr lang="pl-PL" sz="1800" i="0" dirty="0"/>
              <a:t>Albowiem nikt nigdy swojego ciała nie miał w nienawiści, ale je żywi i ogrzewa, tak jak i Pan Kościół,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  <a:r>
              <a:rPr lang="pl-PL" sz="1800" b="1" i="0" baseline="30000" dirty="0"/>
              <a:t> (31) </a:t>
            </a:r>
            <a:r>
              <a:rPr lang="pl-PL" sz="1800" i="0" dirty="0"/>
              <a:t>Z tego względu opuści człowiek swojego ojca i matkę, i zostanie złączony ze swoją żoną, i będą dwoje jednym ciałem.</a:t>
            </a:r>
          </a:p>
          <a:p>
            <a:r>
              <a:rPr lang="pl-PL" sz="1800" b="1" i="0" baseline="30000" dirty="0"/>
              <a:t>(32) </a:t>
            </a:r>
            <a:r>
              <a:rPr lang="pl-PL" sz="1800" i="0" u="sng" dirty="0"/>
              <a:t>Tajemnica to wielka; ja jednak mówię to w odniesieniu do Chrystusa i w odniesieniu do Kościoła</a:t>
            </a:r>
            <a:r>
              <a:rPr lang="pl-PL" sz="1800" i="0" dirty="0"/>
              <a:t>.</a:t>
            </a:r>
          </a:p>
          <a:p>
            <a:r>
              <a:rPr lang="pl-PL" sz="1800" b="1" i="0" baseline="30000" dirty="0"/>
              <a:t>(33) </a:t>
            </a:r>
            <a:r>
              <a:rPr lang="pl-PL" sz="1800" i="0" dirty="0"/>
              <a:t>Jednakże niech każdy z was z osobna miłuje swoją żonę jak siebie samego, a żona niech ma głęboki respekt wobec swojego męża.</a:t>
            </a:r>
          </a:p>
        </p:txBody>
      </p:sp>
    </p:spTree>
    <p:extLst>
      <p:ext uri="{BB962C8B-B14F-4D97-AF65-F5344CB8AC3E}">
        <p14:creationId xmlns:p14="http://schemas.microsoft.com/office/powerpoint/2010/main" val="422065531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Fakty o Chrystusie i Kościele - Ef 5:18-33 TPNT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(23)</a:t>
            </a:r>
            <a:r>
              <a:rPr lang="pl-PL" sz="1800" i="0" dirty="0"/>
              <a:t> (…) Chrystus głową Kościoła,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jest Zbawicielem ciała.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Kościół uległy jest Chrystusowi we wszystkim.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(25) </a:t>
            </a:r>
            <a:r>
              <a:rPr lang="pl-PL" sz="1800" i="0" dirty="0"/>
              <a:t>Chrystus umiłował Kościół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wydał za Kościół samego siebie,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(26) </a:t>
            </a:r>
            <a:r>
              <a:rPr lang="pl-PL" sz="1800" i="0" dirty="0"/>
              <a:t>uświęca Kościół, oczyszczając go kąpielą wodną przez Słowo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(27) </a:t>
            </a:r>
            <a:r>
              <a:rPr lang="pl-PL" sz="1800" i="0" dirty="0"/>
              <a:t>stawi przy sobie Kościół pełen chwały, nie mający plamy, ani zmarszczki, ani żadnych z tych rzeczy, ale żeby był święty i nienaganny.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Pan miłuje Kościół </a:t>
            </a:r>
            <a:r>
              <a:rPr lang="pl-PL" sz="1800" b="1" i="0" baseline="30000" dirty="0"/>
              <a:t>(28b) </a:t>
            </a:r>
            <a:r>
              <a:rPr lang="pl-PL" sz="1800" i="0" dirty="0"/>
              <a:t> jak swoje ciało;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(29) </a:t>
            </a:r>
            <a:r>
              <a:rPr lang="pl-PL" sz="1800" i="0" dirty="0"/>
              <a:t>Pan żywi Kościół jak swoje ciało, ogrzewa je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</a:p>
        </p:txBody>
      </p:sp>
    </p:spTree>
    <p:extLst>
      <p:ext uri="{BB962C8B-B14F-4D97-AF65-F5344CB8AC3E}">
        <p14:creationId xmlns:p14="http://schemas.microsoft.com/office/powerpoint/2010/main" val="304623716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38A77-92AA-2C46-916D-DBADC41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C047F-FF0C-584A-A863-3848C10B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96417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(1) </a:t>
            </a:r>
            <a:r>
              <a:rPr lang="pl-PL" i="0" dirty="0"/>
              <a:t>Wtedy królestwo niebieskie będzie podobne do dziesięciu dziewic, które wzięły swoje lampy i wyszły na spotkanie oblubieńca.</a:t>
            </a:r>
            <a:r>
              <a:rPr lang="pl-PL" b="1" i="0" baseline="30000" dirty="0"/>
              <a:t> (2) </a:t>
            </a:r>
            <a:r>
              <a:rPr lang="pl-PL" i="0" dirty="0"/>
              <a:t>Pięć z nich było mądrych, a pięć głupich.</a:t>
            </a:r>
            <a:r>
              <a:rPr lang="pl-PL" b="1" i="0" baseline="30000" dirty="0"/>
              <a:t> (3) </a:t>
            </a:r>
            <a:r>
              <a:rPr lang="pl-PL" i="0" dirty="0"/>
              <a:t>Te głupie, wziąwszy swoje lampy, nie wzięły ze sobą oliwy.</a:t>
            </a:r>
            <a:r>
              <a:rPr lang="pl-PL" b="1" i="0" baseline="30000" dirty="0"/>
              <a:t> (4) </a:t>
            </a:r>
            <a:r>
              <a:rPr lang="pl-PL" i="0" dirty="0"/>
              <a:t>Lecz mądre wraz z lampami zabrały oliwę w naczyniach.</a:t>
            </a:r>
            <a:r>
              <a:rPr lang="pl-PL" b="1" i="0" baseline="30000" dirty="0"/>
              <a:t> (5) </a:t>
            </a:r>
            <a:r>
              <a:rPr lang="pl-PL" i="0" dirty="0"/>
              <a:t>A gdy oblubieniec zwlekał </a:t>
            </a:r>
            <a:r>
              <a:rPr lang="pl-PL" dirty="0"/>
              <a:t>z przyjściem</a:t>
            </a:r>
            <a:r>
              <a:rPr lang="pl-PL" i="0" dirty="0"/>
              <a:t>, wszystkie zmorzył sen i zasnęły.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(6) </a:t>
            </a:r>
            <a:r>
              <a:rPr lang="pl-PL" i="0" dirty="0"/>
              <a:t>O północy zaś rozległ się krzyk: Oblubieniec idzie, wyjdźcie mu na spotkanie!</a:t>
            </a:r>
            <a:r>
              <a:rPr lang="pl-PL" b="1" i="0" baseline="30000" dirty="0"/>
              <a:t> (7) </a:t>
            </a:r>
            <a:r>
              <a:rPr lang="pl-PL" i="0" dirty="0"/>
              <a:t>Wtedy wstały wszystkie te dziewice i przygotowały swoje lampy.</a:t>
            </a:r>
            <a:r>
              <a:rPr lang="pl-PL" b="1" i="0" baseline="30000" dirty="0"/>
              <a:t> (8) </a:t>
            </a:r>
            <a:r>
              <a:rPr lang="pl-PL" i="0" dirty="0"/>
              <a:t>A głupie powiedziały do mądrych: Dajcie nam ze swej oliwy, bo nasze lampy gasną.</a:t>
            </a:r>
            <a:r>
              <a:rPr lang="pl-PL" b="1" i="0" baseline="30000" dirty="0"/>
              <a:t> (9) </a:t>
            </a:r>
            <a:r>
              <a:rPr lang="pl-PL" i="0" dirty="0"/>
              <a:t>I odpowiedziały mądre: </a:t>
            </a:r>
            <a:r>
              <a:rPr lang="pl-PL" dirty="0"/>
              <a:t>Nie damy</a:t>
            </a:r>
            <a:r>
              <a:rPr lang="pl-PL" i="0" dirty="0"/>
              <a:t>, bo mogłoby i nam, i wam nie wystarczyć. Idźcie raczej do sprzedawców i kupcie sobie.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A gdy odeszły kupić, nadszedł oblubieniec. Te, które były gotowe, weszły z nim na wesele i zamknięto drzwi.</a:t>
            </a:r>
            <a:r>
              <a:rPr lang="pl-PL" b="1" i="0" baseline="30000" dirty="0"/>
              <a:t> (11) </a:t>
            </a:r>
            <a:r>
              <a:rPr lang="pl-PL" i="0" dirty="0"/>
              <a:t>Potem przyszły też pozostałe dziewice i powiedziały: Panie, Panie, otwórz nam!</a:t>
            </a:r>
            <a:r>
              <a:rPr lang="pl-PL" b="1" i="0" baseline="30000" dirty="0"/>
              <a:t> (12) </a:t>
            </a:r>
            <a:r>
              <a:rPr lang="pl-PL" i="0" dirty="0"/>
              <a:t>Lecz on odpowiedział: Zaprawdę powiadam wam, nie znam was.</a:t>
            </a:r>
          </a:p>
          <a:p>
            <a:r>
              <a:rPr lang="pl-PL" b="1" i="0" baseline="30000" dirty="0"/>
              <a:t>(13) </a:t>
            </a:r>
            <a:r>
              <a:rPr lang="pl-PL" i="0" dirty="0"/>
              <a:t>Czuwajcie więc, bo nie znacie dnia ani godziny, o której Syn Człowieczy przyjdzie.</a:t>
            </a:r>
          </a:p>
          <a:p>
            <a:pPr algn="r"/>
            <a:r>
              <a:rPr lang="pl-PL" i="0" dirty="0"/>
              <a:t>(Mt 25:1-13 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4208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68"/>
            <a:ext cx="10515600" cy="4193394"/>
          </a:xfrm>
        </p:spPr>
        <p:txBody>
          <a:bodyPr>
            <a:noAutofit/>
          </a:bodyPr>
          <a:lstStyle/>
          <a:p>
            <a:r>
              <a:rPr lang="pl-PL" sz="1600" b="1" baseline="30000" dirty="0"/>
              <a:t>(1) </a:t>
            </a:r>
            <a:r>
              <a:rPr lang="pl-PL" sz="1600" dirty="0"/>
              <a:t>A Jezus w odpowiedzi, ponownie rzekł im w podobieństwach, mówiąc:</a:t>
            </a:r>
            <a:r>
              <a:rPr lang="pl-PL" sz="1600" b="1" baseline="30000" dirty="0"/>
              <a:t> (2) </a:t>
            </a:r>
            <a:r>
              <a:rPr lang="pl-PL" sz="1600" dirty="0"/>
              <a:t>Podobne jest Królestwo Niebios do pewnego człowieka, króla, który wyprawił wesele swojemu synowi,</a:t>
            </a:r>
            <a:r>
              <a:rPr lang="pl-PL" sz="1600" b="1" baseline="30000" dirty="0"/>
              <a:t> (3) </a:t>
            </a:r>
            <a:r>
              <a:rPr lang="pl-PL" sz="1600" dirty="0"/>
              <a:t>I posłał swoje sługi, by wezwali zaproszonych na uroczystości weselne; ale oni nie chcieli przyjść.</a:t>
            </a:r>
            <a:r>
              <a:rPr lang="pl-PL" sz="1600" b="1" baseline="30000" dirty="0"/>
              <a:t> (4) </a:t>
            </a:r>
            <a:r>
              <a:rPr lang="pl-PL" sz="1600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sz="1600" b="1" baseline="30000" dirty="0"/>
              <a:t> (5) </a:t>
            </a:r>
            <a:r>
              <a:rPr lang="pl-PL" sz="1600" dirty="0"/>
              <a:t>Oni jednak lekceważąc to, odeszli, ten wprawdzie do swojej roli, a tamten do swojego handlu;</a:t>
            </a:r>
            <a:r>
              <a:rPr lang="pl-PL" sz="1600" b="1" baseline="30000" dirty="0"/>
              <a:t> (6) </a:t>
            </a:r>
            <a:r>
              <a:rPr lang="pl-PL" sz="1600" dirty="0"/>
              <a:t>A pozostali pojmali jego sługi, znieważyli ich i pozabijali.</a:t>
            </a:r>
            <a:r>
              <a:rPr lang="pl-PL" sz="1600" b="1" baseline="30000" dirty="0"/>
              <a:t> (7) </a:t>
            </a:r>
            <a:r>
              <a:rPr lang="pl-PL" sz="1600" dirty="0"/>
              <a:t>Gdy król to usłyszał, rozgniewał się i posłał swoje wojska, wytracił owych morderców, a miasto ich spalił.</a:t>
            </a:r>
            <a:r>
              <a:rPr lang="pl-PL" sz="1600" b="1" baseline="30000" dirty="0"/>
              <a:t> (8) </a:t>
            </a:r>
            <a:r>
              <a:rPr lang="pl-PL" sz="1600" dirty="0"/>
              <a:t>Wtedy powiedział swoim sługom: Wesele wprawdzie jest gotowe, lecz zaproszeni nie byli godni.</a:t>
            </a:r>
            <a:r>
              <a:rPr lang="pl-PL" sz="1600" b="1" baseline="30000" dirty="0"/>
              <a:t> (9) </a:t>
            </a:r>
            <a:r>
              <a:rPr lang="pl-PL" sz="1600" dirty="0"/>
              <a:t>Dlatego idźcie na rozstaje dróg, i kogokolwiek znajdziecie, wezwijcie na uroczystości weselne.</a:t>
            </a:r>
            <a:r>
              <a:rPr lang="pl-PL" sz="1600" b="1" baseline="30000" dirty="0"/>
              <a:t> (10) </a:t>
            </a:r>
            <a:r>
              <a:rPr lang="pl-PL" sz="1600" dirty="0"/>
              <a:t>I wyszli owi słudzy na drogi, zgromadzili wszystkich ilu znaleźli, złych a także dobrych, i napełniło się wesele gośćmi.</a:t>
            </a:r>
            <a:r>
              <a:rPr lang="pl-PL" sz="1600" b="1" baseline="30000" dirty="0"/>
              <a:t> (11) </a:t>
            </a:r>
            <a:r>
              <a:rPr lang="pl-PL" sz="1600" dirty="0"/>
              <a:t>A gdy wszedł król, aby przypatrzeć się spoczywającym przy stole, zobaczył tam człowieka nieodzianego w szatę weselną.</a:t>
            </a:r>
            <a:r>
              <a:rPr lang="pl-PL" sz="1600" b="1" baseline="30000" dirty="0"/>
              <a:t> (12) </a:t>
            </a:r>
            <a:r>
              <a:rPr lang="pl-PL" sz="1600" dirty="0"/>
              <a:t>I powiedział do niego: Przyjacielu! Jak tu wszedłeś, nie mając szaty weselnej? A on zamilkł.</a:t>
            </a:r>
            <a:r>
              <a:rPr lang="pl-PL" sz="1600" b="1" baseline="30000" dirty="0"/>
              <a:t> (13) </a:t>
            </a:r>
            <a:r>
              <a:rPr lang="pl-PL" sz="1600" dirty="0"/>
              <a:t>Wtedy powiedział król sługom: Zwiążcie jego nogi i ręce, zabierzcie go i wyrzućcie w ciemność zewnętrzną; tam będzie płacz i zgrzytanie zębów.</a:t>
            </a:r>
            <a:r>
              <a:rPr lang="pl-PL" sz="1600" b="1" baseline="30000" dirty="0"/>
              <a:t> (14)</a:t>
            </a:r>
            <a:r>
              <a:rPr lang="pl-PL" sz="1600" dirty="0"/>
              <a:t>Albowiem wielu jest powołanych, ale mało wybranych.</a:t>
            </a:r>
          </a:p>
          <a:p>
            <a:pPr algn="r"/>
            <a:r>
              <a:rPr lang="pl-PL" sz="1600" dirty="0"/>
              <a:t>(Mt 22:1-14 </a:t>
            </a:r>
            <a:r>
              <a:rPr lang="pl-PL" sz="1600" dirty="0" err="1"/>
              <a:t>tpnp</a:t>
            </a:r>
            <a:r>
              <a:rPr lang="pl-PL" sz="1600" dirty="0"/>
              <a:t>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254579"/>
            <a:ext cx="10515600" cy="1343965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Werset .11n - A gdy wszedł król, aby przyjrzeć się spoczywającym, zobaczył tam człowieka nie ubranego w weselną szatę. I mówi do niego: Kolego, jak tu wszedłeś, nie mając szaty weselnej? A on oniemiał.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Czas</a:t>
            </a:r>
            <a:r>
              <a:rPr lang="pl-PL" dirty="0"/>
              <a:t> – przestrzeń po której mimowolnie przemieszczamy się, podzielona na przeszłość i przyszłość, w której znajduje się też umykający nam punkt zwany teraz.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Robocza,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326417156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047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(10) </a:t>
            </a:r>
            <a:r>
              <a:rPr lang="pl-PL" i="0" dirty="0"/>
              <a:t>A gdy byli wpatrzeni w niebo, jak [ Pan Jezus ] się oddala, oto dwaj mężowie stanęli przy nich w białym odzieniu,</a:t>
            </a:r>
            <a:r>
              <a:rPr lang="pl-PL" b="1" i="0" baseline="30000" dirty="0"/>
              <a:t> (11) </a:t>
            </a:r>
            <a:r>
              <a:rPr lang="pl-PL" i="0" dirty="0"/>
              <a:t>I ci powiedzieli: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Mężowie z Galilei, czemu stoicie, wpatrując się w niebo? </a:t>
            </a:r>
            <a:r>
              <a:rPr lang="pl-PL" u="sng" dirty="0"/>
              <a:t>Ten Jezus, który od was w górę został uniesiony do nieba, powróci </a:t>
            </a:r>
            <a:r>
              <a:rPr lang="pl-PL" b="1" u="sng" dirty="0"/>
              <a:t>w taki sposób</a:t>
            </a:r>
            <a:r>
              <a:rPr lang="pl-PL" u="sng" dirty="0"/>
              <a:t>, jak Go widzieliście idącego do nieba</a:t>
            </a:r>
            <a:r>
              <a:rPr lang="pl-PL" dirty="0"/>
              <a:t>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(</a:t>
            </a:r>
            <a:r>
              <a:rPr lang="pl-PL" dirty="0" err="1"/>
              <a:t>Dz</a:t>
            </a:r>
            <a:r>
              <a:rPr lang="pl-PL" dirty="0"/>
              <a:t> 1:10-11 </a:t>
            </a:r>
            <a:r>
              <a:rPr lang="pl-PL" dirty="0" err="1"/>
              <a:t>tpnp</a:t>
            </a:r>
            <a:r>
              <a:rPr lang="pl-PL" dirty="0"/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Oto przychodzi dzień PANA, a twój łup będzie rozdzielony pośród ciebie.</a:t>
            </a:r>
            <a:r>
              <a:rPr lang="pl-PL" b="1" i="0" baseline="30000" dirty="0"/>
              <a:t> (2) </a:t>
            </a:r>
            <a:r>
              <a:rPr lang="pl-PL" i="0" dirty="0"/>
              <a:t>Zgromadzę bowiem do bitwy wszystkie narody przeciwko Jerozolimie, a miasto zostanie zdobyte, domy splądrowane i kobiety zgwałcone. Połowa miasta pójdzie do niewoli, a resztka ludu nie będzie wygnana z miasta.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(3) </a:t>
            </a:r>
            <a:r>
              <a:rPr lang="pl-PL" i="0" dirty="0"/>
              <a:t>Wtedy PAN wyruszy i będzie walczył przeciwko tym narodom, tak jak wtedy, gdy walczył w dniu bitwy.</a:t>
            </a:r>
            <a:r>
              <a:rPr lang="pl-PL" b="1" i="0" baseline="30000" dirty="0"/>
              <a:t> (4) </a:t>
            </a:r>
            <a:r>
              <a:rPr lang="pl-PL" i="0" u="sng" dirty="0"/>
              <a:t>I jego nogi staną w tym dniu na Górze Oliwnej, która </a:t>
            </a:r>
            <a:r>
              <a:rPr lang="pl-PL" u="sng" dirty="0"/>
              <a:t>leży</a:t>
            </a:r>
            <a:r>
              <a:rPr lang="pl-PL" i="0" u="sng" dirty="0"/>
              <a:t> naprzeciw Jerozolimy od strony wschodniej</a:t>
            </a:r>
            <a:r>
              <a:rPr lang="pl-PL" i="0" dirty="0"/>
              <a:t>, a Góra Oliwna rozpadnie się na pół, na wschód i na zachód, </a:t>
            </a:r>
            <a:r>
              <a:rPr lang="pl-PL" dirty="0"/>
              <a:t>tworząc</a:t>
            </a:r>
            <a:r>
              <a:rPr lang="pl-PL" i="0" dirty="0"/>
              <a:t> wielką dolinę; i połowa tej góry cofnie się na północ, a połowa jej – na południe.</a:t>
            </a:r>
            <a:r>
              <a:rPr lang="pl-PL" b="1" i="0" baseline="30000" dirty="0"/>
              <a:t> (5) </a:t>
            </a:r>
            <a:r>
              <a:rPr lang="pl-PL" i="0" dirty="0"/>
              <a:t>Wtedy będziecie uciekać do doliny </a:t>
            </a:r>
            <a:r>
              <a:rPr lang="pl-PL" dirty="0"/>
              <a:t>tych</a:t>
            </a:r>
            <a:r>
              <a:rPr lang="pl-PL" i="0" dirty="0"/>
              <a:t> gór, bo dolina tych gór będzie sięgać aż do </a:t>
            </a:r>
            <a:r>
              <a:rPr lang="pl-PL" i="0" dirty="0" err="1"/>
              <a:t>Azal</a:t>
            </a:r>
            <a:r>
              <a:rPr lang="pl-PL" i="0" dirty="0"/>
              <a:t>. Będziecie uciekać, jak uciekaliście przed trzęsieniem ziemi za dni </a:t>
            </a:r>
            <a:r>
              <a:rPr lang="pl-PL" i="0" dirty="0" err="1"/>
              <a:t>Uzjasza</a:t>
            </a:r>
            <a:r>
              <a:rPr lang="pl-PL" i="0" dirty="0"/>
              <a:t>, króla Judy. </a:t>
            </a:r>
            <a:r>
              <a:rPr lang="pl-PL" i="0" u="sng" dirty="0"/>
              <a:t>Potem przyjdzie PAN, mój Bóg, </a:t>
            </a:r>
            <a:r>
              <a:rPr lang="pl-PL" u="sng" dirty="0"/>
              <a:t>a</a:t>
            </a:r>
            <a:r>
              <a:rPr lang="pl-PL" i="0" u="sng" dirty="0"/>
              <a:t> z nim wszyscy święci.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(6) </a:t>
            </a:r>
            <a:r>
              <a:rPr lang="pl-PL" i="0" dirty="0"/>
              <a:t>A w tym dniu nie będzie wspaniałej światłości ani gęstej ciemności;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i="0" dirty="0"/>
              <a:t>(</a:t>
            </a:r>
            <a:r>
              <a:rPr lang="pl-PL" i="0" dirty="0" err="1"/>
              <a:t>Zacharasz</a:t>
            </a:r>
            <a:r>
              <a:rPr lang="pl-PL" i="0" dirty="0"/>
              <a:t> 14:1-6 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jest zapłatą? Łk 19:12nn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5072290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(12) </a:t>
            </a:r>
            <a:r>
              <a:rPr lang="pl-PL" i="0" dirty="0"/>
              <a:t>Mówił więc: Pewien człowiek szlachetnego rodu udał się do dalekiego kraju, aby uzyskać dla siebie godność królewską i wrócić.</a:t>
            </a:r>
            <a:r>
              <a:rPr lang="pl-PL" b="1" i="0" baseline="30000" dirty="0"/>
              <a:t>(13) </a:t>
            </a:r>
            <a:r>
              <a:rPr lang="pl-PL" i="0" dirty="0"/>
              <a:t>Przywołał więc dziesięciu sług swoich, dał im dziesięć min i rzekł do nich: „Obracajcie nimi, aż wrócę”.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(15) </a:t>
            </a:r>
            <a:r>
              <a:rPr lang="pl-PL" i="0" dirty="0"/>
              <a:t>Gdy po otrzymaniu godności królewskiej wrócił, kazał przywołać do siebie te sługi, którym dał pieniądze, aby się dowiedzieć, co każdy zyskał.</a:t>
            </a:r>
            <a:r>
              <a:rPr lang="pl-PL" b="1" i="0" baseline="30000" dirty="0"/>
              <a:t> (16) </a:t>
            </a:r>
            <a:r>
              <a:rPr lang="pl-PL" i="0" dirty="0"/>
              <a:t>Stawił się więc pierwszy i rzekł: „Panie, twoja mina przysporzyła </a:t>
            </a:r>
            <a:r>
              <a:rPr lang="pl-PL" b="1" i="0" dirty="0"/>
              <a:t>dziesięć</a:t>
            </a:r>
            <a:r>
              <a:rPr lang="pl-PL" i="0" dirty="0"/>
              <a:t> min”.</a:t>
            </a:r>
            <a:r>
              <a:rPr lang="pl-PL" b="1" i="0" baseline="30000" dirty="0"/>
              <a:t> (17) </a:t>
            </a:r>
            <a:r>
              <a:rPr lang="pl-PL" i="0" dirty="0"/>
              <a:t>Odpowiedział mu: „Dobrze, sługo dobry; ponieważ w drobnej rzeczy okazałeś się wierny, </a:t>
            </a:r>
            <a:r>
              <a:rPr lang="pl-PL" i="0" u="sng" dirty="0"/>
              <a:t>sprawuj władzę nad </a:t>
            </a:r>
            <a:r>
              <a:rPr lang="pl-PL" b="1" i="0" u="sng" dirty="0"/>
              <a:t>dziesięciu</a:t>
            </a:r>
            <a:r>
              <a:rPr lang="pl-PL" i="0" u="sng" dirty="0"/>
              <a:t> miastami</a:t>
            </a:r>
            <a:r>
              <a:rPr lang="pl-PL" i="0" dirty="0"/>
              <a:t>”.</a:t>
            </a:r>
          </a:p>
          <a:p>
            <a:r>
              <a:rPr lang="pl-PL" b="1" i="0" baseline="30000" dirty="0"/>
              <a:t>(18) </a:t>
            </a:r>
            <a:r>
              <a:rPr lang="pl-PL" i="0" dirty="0"/>
              <a:t>Także drugi przyszedł i rzekł: „Panie, twoja mina przyniosła </a:t>
            </a:r>
            <a:r>
              <a:rPr lang="pl-PL" b="1" i="0" dirty="0"/>
              <a:t>pięć</a:t>
            </a:r>
            <a:r>
              <a:rPr lang="pl-PL" i="0" dirty="0"/>
              <a:t> min”.</a:t>
            </a:r>
            <a:r>
              <a:rPr lang="pl-PL" b="1" i="0" baseline="30000" dirty="0"/>
              <a:t> (19) </a:t>
            </a:r>
            <a:r>
              <a:rPr lang="pl-PL" i="0" dirty="0"/>
              <a:t>Temu też powiedział: „I ty </a:t>
            </a:r>
            <a:r>
              <a:rPr lang="pl-PL" i="0" u="sng" dirty="0"/>
              <a:t>miej władzę nad </a:t>
            </a:r>
            <a:r>
              <a:rPr lang="pl-PL" b="1" i="0" u="sng" dirty="0"/>
              <a:t>pięciu</a:t>
            </a:r>
            <a:r>
              <a:rPr lang="pl-PL" i="0" u="sng" dirty="0"/>
              <a:t> miastam</a:t>
            </a:r>
            <a:r>
              <a:rPr lang="pl-PL" i="0" dirty="0"/>
              <a:t>i”.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(26) </a:t>
            </a:r>
            <a:r>
              <a:rPr lang="pl-PL" i="0" dirty="0"/>
              <a:t>„Powiadam wam: Każdemu, kto ma, będzie dodane; a temu, kto nie ma, zabiorą nawet to, co ma.</a:t>
            </a:r>
            <a:r>
              <a:rPr lang="pl-PL" b="1" i="0" baseline="30000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3606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Współkrólowanie</a:t>
            </a:r>
            <a:r>
              <a:rPr lang="pl-PL" dirty="0"/>
              <a:t> - </a:t>
            </a:r>
            <a:r>
              <a:rPr lang="pl-PL" dirty="0" err="1"/>
              <a:t>Ap</a:t>
            </a:r>
            <a:r>
              <a:rPr lang="pl-PL" dirty="0"/>
              <a:t> 1:6 i 20:6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i="0" dirty="0"/>
              <a:t>[ Pozdrowienia ]</a:t>
            </a:r>
            <a:r>
              <a:rPr lang="pl-PL" b="1" i="0" baseline="30000" dirty="0"/>
              <a:t> (1:5)</a:t>
            </a:r>
            <a:r>
              <a:rPr lang="pl-PL" i="0" dirty="0"/>
              <a:t> od Jezusa Chrystusa, który</a:t>
            </a:r>
            <a:r>
              <a:rPr lang="pl-PL" b="1" i="0" baseline="30000" dirty="0"/>
              <a:t> (6) </a:t>
            </a:r>
            <a:r>
              <a:rPr lang="pl-PL" i="0" dirty="0"/>
              <a:t>uczynił nas królami i kapłanami Boga i Ojca swojego; Jemu chwała i moc na wieki wieków. Amen.</a:t>
            </a:r>
          </a:p>
          <a:p>
            <a:pPr algn="l"/>
            <a:r>
              <a:rPr lang="pl-PL" i="0" dirty="0"/>
              <a:t>(…)</a:t>
            </a:r>
          </a:p>
          <a:p>
            <a:pPr algn="l"/>
            <a:r>
              <a:rPr lang="pl-PL" b="1" i="0" baseline="30000" dirty="0"/>
              <a:t>(20:6) </a:t>
            </a:r>
            <a:r>
              <a:rPr lang="pl-PL" i="0" dirty="0"/>
              <a:t>Błogosławiony i święty ten, który ma udział w pierwszym powstaniu z martwych; nad tymi druga śmierć nie ma władzy, ale będą kapłanami Boga i Chrystusa, i będą z Nim królować tysiąc lat.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60612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5:9-10, </a:t>
            </a:r>
            <a:r>
              <a:rPr lang="pl-PL" dirty="0" err="1"/>
              <a:t>tpnp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0" dirty="0"/>
              <a:t>[W niebie, przed tronem Boga ]</a:t>
            </a:r>
            <a:r>
              <a:rPr lang="pl-PL" b="1" i="0" baseline="30000" dirty="0"/>
              <a:t> (9) </a:t>
            </a:r>
            <a:r>
              <a:rPr lang="pl-PL" i="0" dirty="0"/>
              <a:t>śpiewają [ Barankowi ] nową pieśń, mówiąc:</a:t>
            </a:r>
          </a:p>
          <a:p>
            <a:r>
              <a:rPr lang="pl-PL" i="0" dirty="0"/>
              <a:t>Godny jesteś wziąć zwój i otworzyć jego pieczęć; bo byłeś zabity, i odkupiłeś nas Bogu swoją krwią z każdego pokolenia, języka, ludu i narodu,</a:t>
            </a:r>
            <a:r>
              <a:rPr lang="pl-PL" b="1" i="0" baseline="30000" dirty="0"/>
              <a:t> (10) </a:t>
            </a:r>
            <a:r>
              <a:rPr lang="pl-PL" i="0" u="sng" dirty="0"/>
              <a:t>i uczyniłeś nas </a:t>
            </a:r>
            <a:r>
              <a:rPr lang="pl-PL" b="1" i="0" u="sng" dirty="0"/>
              <a:t>królami</a:t>
            </a:r>
            <a:r>
              <a:rPr lang="pl-PL" i="0" u="sng" dirty="0"/>
              <a:t> i </a:t>
            </a:r>
            <a:r>
              <a:rPr lang="pl-PL" b="1" i="0" u="sng" dirty="0"/>
              <a:t>kapłanami</a:t>
            </a:r>
            <a:r>
              <a:rPr lang="pl-PL" i="0" u="sng" dirty="0"/>
              <a:t> Bogu naszemu, i królować będziemy na ziemi</a:t>
            </a:r>
            <a:r>
              <a:rPr lang="pl-PL" i="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4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917667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- jeden z wymiarów, na których rozpięta jest rzeczywistość, wzdłuż którego mimowolnie się poruszamy ze stałym zwrotem.</a:t>
            </a:r>
          </a:p>
          <a:p>
            <a:r>
              <a:rPr lang="pl-PL" b="1" dirty="0"/>
              <a:t>Teraz</a:t>
            </a:r>
            <a:r>
              <a:rPr lang="pl-PL" dirty="0"/>
              <a:t> - miejsce dokonywania obserwacji na osi czasu, dzielące ją na przyszłość (część wskazywana przez zwrot wektora ruchu) i przeszłość (część przeciwna).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090160"/>
            <a:ext cx="10515600" cy="1086803"/>
          </a:xfrm>
        </p:spPr>
        <p:txBody>
          <a:bodyPr/>
          <a:lstStyle/>
          <a:p>
            <a:r>
              <a:rPr lang="pl-PL" dirty="0"/>
              <a:t>Krzysiek Śmiałek,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282069214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Nasza relacja z ziemią? (Mt5:5)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Jezus, widząc tłumy, wyszedł na górę. A gdy usiadł, przystąpili do Niego Jego uczniowie. Wtedy otworzył usta i nauczał ich tymi słowami:</a:t>
            </a:r>
          </a:p>
          <a:p>
            <a:endParaRPr lang="pl-PL" dirty="0"/>
          </a:p>
          <a:p>
            <a:r>
              <a:rPr lang="pl-PL" dirty="0"/>
              <a:t>(…)</a:t>
            </a:r>
          </a:p>
          <a:p>
            <a:endParaRPr lang="pl-PL" dirty="0"/>
          </a:p>
          <a:p>
            <a:r>
              <a:rPr lang="pl-PL" dirty="0"/>
              <a:t>Błogosławieni </a:t>
            </a:r>
            <a:r>
              <a:rPr lang="pl-PL" u="sng" dirty="0"/>
              <a:t>łagodni</a:t>
            </a:r>
            <a:r>
              <a:rPr lang="pl-PL" dirty="0"/>
              <a:t> (cisi), </a:t>
            </a:r>
          </a:p>
          <a:p>
            <a:r>
              <a:rPr lang="pl-PL" dirty="0"/>
              <a:t>	gdyż </a:t>
            </a:r>
            <a:r>
              <a:rPr lang="pl-PL" u="sng" dirty="0"/>
              <a:t>oni odziedziczą (posiądą) ziemię</a:t>
            </a:r>
            <a:r>
              <a:rPr lang="pl-PL" dirty="0"/>
              <a:t>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9DBEA24-3A18-B947-A695-8759AFEC01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267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jest o naszym królowaniu?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?</a:t>
            </a:r>
          </a:p>
          <a:p>
            <a:pPr algn="ctr"/>
            <a:endParaRPr lang="pl-PL" sz="4800" b="1" dirty="0"/>
          </a:p>
          <a:p>
            <a:pPr algn="ctr"/>
            <a:r>
              <a:rPr lang="pl-PL" sz="4800" b="1" dirty="0"/>
              <a:t>Zobacz do Iz 65 i okolice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327165-CEAB-1947-99A7-E490F6A534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49361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Domknięcie problemu grzechu, Obj 22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54368"/>
            <a:ext cx="10515600" cy="5307070"/>
          </a:xfrm>
        </p:spPr>
        <p:txBody>
          <a:bodyPr tIns="0" bIns="36000">
            <a:noAutofit/>
          </a:bodyPr>
          <a:lstStyle/>
          <a:p>
            <a:pPr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I </a:t>
            </a:r>
            <a:r>
              <a:rPr lang="pl-PL" i="0" u="sng" dirty="0"/>
              <a:t>widziałem nowe niebo i nową ziemię; bowiem pierwsze niebo i pierwsza ziemia przeminęły</a:t>
            </a:r>
            <a:r>
              <a:rPr lang="pl-PL" i="0" dirty="0"/>
              <a:t>, i nie ma już morza.</a:t>
            </a:r>
            <a:r>
              <a:rPr lang="pl-PL" b="1" i="0" baseline="30000" dirty="0"/>
              <a:t> (2) </a:t>
            </a:r>
            <a:r>
              <a:rPr lang="pl-PL" i="0" dirty="0"/>
              <a:t>A ja, Jan, widziałem miasto święte, Nowe Jeruzalem, zstępujące z nieba od Boga, które jest przygotowane jako oblubienica przyozdobiona dla swojego męża.</a:t>
            </a:r>
          </a:p>
          <a:p>
            <a:pPr>
              <a:lnSpc>
                <a:spcPct val="110000"/>
              </a:lnSpc>
            </a:pPr>
            <a:r>
              <a:rPr lang="pl-PL" b="1" i="0" baseline="30000" dirty="0"/>
              <a:t>(3) </a:t>
            </a:r>
            <a:r>
              <a:rPr lang="pl-PL" i="0" dirty="0"/>
              <a:t>I słyszałem potężny głos z nieba, mówiący: </a:t>
            </a:r>
            <a:r>
              <a:rPr lang="pl-PL" i="0" u="sng" dirty="0"/>
              <a:t>Oto przybytek Boga z ludźmi, i zamieszka z nimi; a oni będą Jego ludem, i sam Bóg będzie z nimi – ich Bóg.</a:t>
            </a:r>
            <a:r>
              <a:rPr lang="pl-PL" b="1" i="0" baseline="30000" dirty="0"/>
              <a:t> (4) </a:t>
            </a:r>
            <a:r>
              <a:rPr lang="pl-PL" i="0" dirty="0"/>
              <a:t>I otrze Bóg wszelką łzę z ich oczu, i nie będzie już śmierci, ani bólu, ani krzyku, ani znoju już nie będzie; gdyż pierwsze rzeczy odeszły.</a:t>
            </a:r>
          </a:p>
          <a:p>
            <a:r>
              <a:rPr lang="pl-PL" b="1" i="0" baseline="30000" dirty="0"/>
              <a:t>(5) </a:t>
            </a:r>
            <a:r>
              <a:rPr lang="pl-PL" i="0" dirty="0"/>
              <a:t>A siedzący na tronie powiedział: Oto wszystko nowe czynię. I mówi mi: Napisz, bo te słowa są prawdziwe i godne zaufania.</a:t>
            </a:r>
            <a:r>
              <a:rPr lang="pl-PL" b="1" i="0" baseline="30000" dirty="0"/>
              <a:t> (6) </a:t>
            </a:r>
            <a:r>
              <a:rPr lang="pl-PL" i="0" dirty="0"/>
              <a:t>I powiedział mi: Stało się. Ja jestem Alfa i Omega, początek i koniec. </a:t>
            </a:r>
          </a:p>
          <a:p>
            <a:pPr algn="r"/>
            <a:r>
              <a:rPr lang="pl-PL" i="0" dirty="0"/>
              <a:t>(</a:t>
            </a:r>
            <a:r>
              <a:rPr lang="pl-PL" i="0" dirty="0" err="1"/>
              <a:t>Ap</a:t>
            </a:r>
            <a:r>
              <a:rPr lang="pl-PL" i="0" dirty="0"/>
              <a:t> 21:1nn </a:t>
            </a:r>
            <a:r>
              <a:rPr lang="pl-PL" i="0" dirty="0" err="1"/>
              <a:t>tpnp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111013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potem?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baseline="30000" dirty="0"/>
              <a:t>(9) </a:t>
            </a:r>
            <a:r>
              <a:rPr lang="pl-PL" i="0" dirty="0"/>
              <a:t>Lecz, jak jest napisane: </a:t>
            </a:r>
          </a:p>
          <a:p>
            <a:r>
              <a:rPr lang="pl-PL" i="0" dirty="0"/>
              <a:t>Czego oko nie widziało i ucho nie słyszało, </a:t>
            </a:r>
          </a:p>
          <a:p>
            <a:r>
              <a:rPr lang="pl-PL" i="0" dirty="0"/>
              <a:t>i co nie wstąpiło do ludzkiego serca, </a:t>
            </a:r>
          </a:p>
          <a:p>
            <a:r>
              <a:rPr lang="pl-PL" i="0" dirty="0"/>
              <a:t>to przygotował Bóg </a:t>
            </a:r>
          </a:p>
          <a:p>
            <a:r>
              <a:rPr lang="pl-PL" i="0" dirty="0"/>
              <a:t>tym, którzy Go miłują.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Nam natomiast objawił to Bóg przez swojego Ducha.</a:t>
            </a:r>
          </a:p>
          <a:p>
            <a:pPr algn="r"/>
            <a:r>
              <a:rPr lang="pl-PL" i="0" dirty="0"/>
              <a:t>(1Kor 2:9-10 TPNT)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348409-196C-F044-B550-18540EC2B1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7185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Bliskość Boga z ludźmi</a:t>
            </a:r>
          </a:p>
          <a:p>
            <a:r>
              <a:rPr lang="pl-PL" dirty="0"/>
              <a:t>Drzewo życia</a:t>
            </a:r>
          </a:p>
          <a:p>
            <a:r>
              <a:rPr lang="pl-PL" dirty="0"/>
              <a:t>….</a:t>
            </a:r>
          </a:p>
          <a:p>
            <a:r>
              <a:rPr lang="pl-PL" dirty="0"/>
              <a:t>Chodzenie w światłości &lt;-&gt; wstyd</a:t>
            </a:r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Trudne wersety i kłopoty z koncepcją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356D79-389C-6A4F-B685-72CB6521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11:18: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63DBDEE-4DD9-454A-9321-014D6948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przypowieści o talentach, rozliczeniu i nadziei.</a:t>
            </a:r>
          </a:p>
          <a:p>
            <a:endParaRPr lang="pl-PL" dirty="0"/>
          </a:p>
          <a:p>
            <a:r>
              <a:rPr lang="pl-PL" dirty="0"/>
              <a:t>A narody uniosły się gniewem, i </a:t>
            </a:r>
            <a:r>
              <a:rPr lang="pl-PL" u="sng" dirty="0"/>
              <a:t>nadszedł Twój gniew oraz czas </a:t>
            </a:r>
            <a:r>
              <a:rPr lang="pl-PL" b="1" u="sng" dirty="0"/>
              <a:t>sądzenia umarłych</a:t>
            </a:r>
            <a:r>
              <a:rPr lang="pl-PL" dirty="0"/>
              <a:t>, aby </a:t>
            </a:r>
            <a:r>
              <a:rPr lang="pl-PL" b="1" u="sng" dirty="0"/>
              <a:t>dać nagrodę</a:t>
            </a:r>
            <a:r>
              <a:rPr lang="pl-PL" u="sng" dirty="0"/>
              <a:t> Twoim sługom, prorokom i świętym oraz bojącym się Twojego imienia</a:t>
            </a:r>
            <a:r>
              <a:rPr lang="pl-PL" dirty="0"/>
              <a:t>, małym i wielkim, i zniszczyć tych, którzy niszczą ziemię.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41FB26-84CE-704C-B6DC-77353325367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Problem: w chronologicznym opisie wydarzeń końca wszystko zlewa się w jedno. Kłopotem jest zwłaszcza gniew i sąd umarłych oraz nagroda dla sług.</a:t>
            </a:r>
          </a:p>
          <a:p>
            <a:r>
              <a:rPr lang="pl-PL" dirty="0"/>
              <a:t>Wyjaśnienie – to jest pod koniec 11 więc tam może być taka synteza, podsumowanie końca czasów. I pewnie taki ten </a:t>
            </a:r>
            <a:r>
              <a:rPr lang="pl-PL"/>
              <a:t>werset jest.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41895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81266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83683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75B4-B072-1149-8577-E41F620B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5FE74F-F29A-E440-8FF6-80C1B3B9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87074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8B021-9F53-7445-B891-557600B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akcenty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B33A-4870-0A4D-9079-010318AA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Akcent na nowe narodzenie</a:t>
            </a:r>
          </a:p>
          <a:p>
            <a:r>
              <a:rPr lang="pl-PL" dirty="0"/>
              <a:t>Akcent na wykonanie i rozliczenie dzieła</a:t>
            </a:r>
          </a:p>
        </p:txBody>
      </p:sp>
    </p:spTree>
    <p:extLst>
      <p:ext uri="{BB962C8B-B14F-4D97-AF65-F5344CB8AC3E}">
        <p14:creationId xmlns:p14="http://schemas.microsoft.com/office/powerpoint/2010/main" val="311365747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druku…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5622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36731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29735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/>
          </a:bodyPr>
          <a:lstStyle/>
          <a:p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45A9BE2-E176-7041-9947-150105977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0B0040E7-00F6-D343-8904-E6ADE78F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603574824"/>
      </p:ext>
    </p:extLst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Siedem wydarzeń 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497541"/>
            <a:ext cx="7886700" cy="22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2000" dirty="0">
                <a:latin typeface="+mn-lt"/>
                <a:ea typeface="+mn-ea"/>
                <a:cs typeface="+mn-cs"/>
              </a:rPr>
              <a:t>#0. Nowe narodzenie (ale to już było).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#1. Śmierć, bo raczej umrę.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#2. W nowym ciele moje zmartwychwstanie.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#3. Rozliczenie służby przed Trybunałem Pana Jezusa.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#4. Wesele Baranka, bo jestem zaproszony.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#5. Powrót z Jezusem na ziemię.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#6. Objęcie dziedzictwa i z Królem królowanie.</a:t>
            </a:r>
            <a:br>
              <a:rPr lang="pl-PL" altLang="x-none" sz="2000" dirty="0">
                <a:latin typeface="+mn-lt"/>
                <a:ea typeface="+mn-ea"/>
                <a:cs typeface="+mn-cs"/>
              </a:rPr>
            </a:br>
            <a:r>
              <a:rPr lang="pl-PL" altLang="x-none" sz="2000" dirty="0">
                <a:latin typeface="+mn-lt"/>
                <a:ea typeface="+mn-ea"/>
                <a:cs typeface="+mn-cs"/>
              </a:rPr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Line 16">
            <a:extLst>
              <a:ext uri="{FF2B5EF4-FFF2-40B4-BE49-F238E27FC236}">
                <a16:creationId xmlns:a16="http://schemas.microsoft.com/office/drawing/2014/main" id="{F222127D-AE88-584E-8C1D-610FE7BA2C2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10C20578-A5EF-3E44-AB57-E49C80692628}"/>
              </a:ext>
            </a:extLst>
          </p:cNvPr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72" name="Line 32">
              <a:extLst>
                <a:ext uri="{FF2B5EF4-FFF2-40B4-BE49-F238E27FC236}">
                  <a16:creationId xmlns:a16="http://schemas.microsoft.com/office/drawing/2014/main" id="{64358503-7C19-4E4B-99B8-A322B5B88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578327A2-7724-EB4C-832B-604F26F1E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497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45980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FAB3E-6403-ED47-A88B-A7776E3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730678-3A9D-0C4C-ABAC-AD20C7C1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Do eschatologii dodać.</a:t>
            </a:r>
          </a:p>
          <a:p>
            <a:endParaRPr lang="pl-PL" dirty="0"/>
          </a:p>
          <a:p>
            <a:r>
              <a:rPr lang="pl-PL" dirty="0" err="1"/>
              <a:t>Dz</a:t>
            </a:r>
            <a:r>
              <a:rPr lang="pl-PL" dirty="0"/>
              <a:t> 2:17-20: "I tak będzie w ostatecznych dniach, mówi Bóg, wyleję z Ducha mojego na wszelkie ciało, prorokować będą synowie wasi i córki wasze, a młodzieńcy wasi ujrzą widzenia, a starsi wasi będą śnić sny. I nawet na moje sługi i na moje służebnice w tych dniach wyleję z Ducha mojego, i będą prorokować; I ukażę cuda na niebie w górze, i znaki na ziemi na dole, krew, ogień i kłęby dymu. </a:t>
            </a:r>
            <a:r>
              <a:rPr lang="pl-PL"/>
              <a:t>Słońce zostanie obrócone w ciemność, a księżyc w krew, zanim przyjdzie ten wielki i jawny dzień Pana."</a:t>
            </a:r>
          </a:p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40B1C8-5A4F-E446-93E5-F2DD0E7870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82387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1EE0E4F-EB58-FD4A-A732-CC988A13FD09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7FE70F7F-B3F3-344E-B204-905210927DD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97" name="Line 5">
                <a:extLst>
                  <a:ext uri="{FF2B5EF4-FFF2-40B4-BE49-F238E27FC236}">
                    <a16:creationId xmlns:a16="http://schemas.microsoft.com/office/drawing/2014/main" id="{5696B645-33A6-FD44-9C20-40EBF9AD9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16" name="Line 5">
                <a:extLst>
                  <a:ext uri="{FF2B5EF4-FFF2-40B4-BE49-F238E27FC236}">
                    <a16:creationId xmlns:a16="http://schemas.microsoft.com/office/drawing/2014/main" id="{09C60621-6197-4E43-AA21-BA73E3753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2F08E5E7-ED8E-094E-9045-12A661C8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B28DBBCA-4B4F-1643-86A9-1F47CA7B8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17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5" name="Line 5">
                <a:extLst>
                  <a:ext uri="{FF2B5EF4-FFF2-40B4-BE49-F238E27FC236}">
                    <a16:creationId xmlns:a16="http://schemas.microsoft.com/office/drawing/2014/main" id="{8734370F-E270-B145-A32E-6B0FDAA9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6" name="Line 5">
                <a:extLst>
                  <a:ext uri="{FF2B5EF4-FFF2-40B4-BE49-F238E27FC236}">
                    <a16:creationId xmlns:a16="http://schemas.microsoft.com/office/drawing/2014/main" id="{3DE890D7-5605-5140-8810-355A69533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230279"/>
      </p:ext>
    </p:ext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(dokończyć!!!)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549768" y="305495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W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58" name="Oval 28">
            <a:extLst>
              <a:ext uri="{FF2B5EF4-FFF2-40B4-BE49-F238E27FC236}">
                <a16:creationId xmlns:a16="http://schemas.microsoft.com/office/drawing/2014/main" id="{03AEF8F0-44E2-2B4F-9D1F-575A0DB4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95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F4CE3FA-B290-884D-B7C9-8B0F6A86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330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1" name="pole tekstowe 1">
            <a:extLst>
              <a:ext uri="{FF2B5EF4-FFF2-40B4-BE49-F238E27FC236}">
                <a16:creationId xmlns:a16="http://schemas.microsoft.com/office/drawing/2014/main" id="{E1931A6E-DAE6-CB42-8369-1A577B9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6" y="4572403"/>
            <a:ext cx="99415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#S. </a:t>
            </a:r>
            <a:r>
              <a:rPr lang="pl-PL" altLang="pl-PL" sz="1400" b="1" dirty="0"/>
              <a:t>Stworzenie</a:t>
            </a:r>
            <a:r>
              <a:rPr lang="pl-PL" altLang="pl-PL" sz="1400" dirty="0"/>
              <a:t> (</a:t>
            </a:r>
            <a:r>
              <a:rPr lang="pl-PL" altLang="pl-PL" sz="1400" i="1" dirty="0"/>
              <a:t>Na początku było Słowo</a:t>
            </a:r>
            <a:r>
              <a:rPr lang="mr-IN" altLang="pl-PL" sz="1400" dirty="0"/>
              <a:t>…</a:t>
            </a:r>
            <a:r>
              <a:rPr lang="pl-PL" altLang="pl-PL" sz="1400" dirty="0"/>
              <a:t> </a:t>
            </a:r>
            <a:r>
              <a:rPr lang="pl-PL" altLang="pl-PL" sz="1400" i="1" dirty="0"/>
              <a:t>i wszystko przez nie się stało</a:t>
            </a:r>
            <a:r>
              <a:rPr lang="pl-PL" altLang="pl-PL" sz="1400" dirty="0"/>
              <a:t>).</a:t>
            </a:r>
            <a:br>
              <a:rPr lang="pl-PL" altLang="pl-PL" sz="1400" b="1" dirty="0"/>
            </a:br>
            <a:r>
              <a:rPr lang="pl-PL" altLang="pl-PL" sz="1400" dirty="0"/>
              <a:t>#0. </a:t>
            </a:r>
            <a:r>
              <a:rPr lang="pl-PL" altLang="pl-PL" sz="1400" b="1" dirty="0"/>
              <a:t>Wcielenie</a:t>
            </a:r>
            <a:r>
              <a:rPr lang="pl-PL" altLang="pl-PL" sz="14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#1. </a:t>
            </a:r>
            <a:r>
              <a:rPr lang="pl-PL" altLang="pl-PL" sz="1400" b="1" dirty="0"/>
              <a:t>Ukrzyżowanie</a:t>
            </a:r>
            <a:r>
              <a:rPr lang="pl-PL" altLang="pl-PL" sz="14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#2. </a:t>
            </a:r>
            <a:r>
              <a:rPr lang="pl-PL" altLang="pl-PL" sz="1400" b="1" dirty="0"/>
              <a:t>Odkupienie</a:t>
            </a:r>
            <a:r>
              <a:rPr lang="pl-PL" altLang="pl-PL" sz="14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#3. </a:t>
            </a:r>
            <a:r>
              <a:rPr lang="pl-PL" altLang="pl-PL" sz="1400" b="1" dirty="0"/>
              <a:t>Zmartwychwstanie</a:t>
            </a:r>
            <a:r>
              <a:rPr lang="pl-PL" altLang="pl-PL" sz="14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#W. </a:t>
            </a:r>
            <a:r>
              <a:rPr lang="pl-PL" altLang="pl-PL" sz="1400" b="1" dirty="0"/>
              <a:t>Wniebowstąpienie</a:t>
            </a:r>
            <a:r>
              <a:rPr lang="pl-PL" altLang="pl-PL" sz="14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#4. </a:t>
            </a:r>
            <a:r>
              <a:rPr lang="pl-PL" altLang="pl-PL" sz="1400" b="1" dirty="0"/>
              <a:t>Zesłanie Ducha Świętego.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#5. Zebranie plonu - </a:t>
            </a:r>
            <a:r>
              <a:rPr lang="pl-PL" altLang="pl-PL" sz="1400" b="1" dirty="0"/>
              <a:t>Przyjście</a:t>
            </a:r>
            <a:r>
              <a:rPr lang="pl-PL" altLang="pl-PL" sz="1400" dirty="0"/>
              <a:t> Pana po swój Kościół.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#6. </a:t>
            </a:r>
            <a:r>
              <a:rPr lang="pl-PL" altLang="pl-PL" sz="1400" b="1" dirty="0"/>
              <a:t>Wybawienie</a:t>
            </a:r>
            <a:r>
              <a:rPr lang="pl-PL" altLang="pl-PL" sz="1400" dirty="0"/>
              <a:t> resztki Izraela.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#7. </a:t>
            </a:r>
            <a:r>
              <a:rPr lang="pl-PL" altLang="pl-PL" sz="1400" b="1" dirty="0"/>
              <a:t>Objęcie królowania</a:t>
            </a:r>
            <a:r>
              <a:rPr lang="pl-PL" altLang="pl-PL" sz="1400" dirty="0"/>
              <a:t> w Królestwie Mesjańskim.</a:t>
            </a:r>
          </a:p>
        </p:txBody>
      </p:sp>
    </p:spTree>
    <p:extLst>
      <p:ext uri="{BB962C8B-B14F-4D97-AF65-F5344CB8AC3E}">
        <p14:creationId xmlns:p14="http://schemas.microsoft.com/office/powerpoint/2010/main" val="1378721445"/>
      </p:ext>
    </p:extLst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(uproszczenie!!!)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014354" y="2195513"/>
            <a:ext cx="343248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2290454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2576902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2785754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#0. Stworzenie świata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Zesłanie Ducha Świętego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Objęcie królowania w Królestwie Mesjańskim.</a:t>
            </a:r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526566"/>
      </p:ext>
    </p:extLst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2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Determinacja:</a:t>
            </a:r>
            <a:br>
              <a:rPr lang="pl-PL" b="1" dirty="0"/>
            </a:br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4269"/>
      </p:ext>
    </p:extLst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1657"/>
      </p:ext>
    </p:extLst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016006696"/>
      </p:ext>
    </p:extLst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997813906"/>
      </p:ext>
    </p:extLst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9647"/>
      </p:ext>
    </p:extLst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Sterowanie:</a:t>
            </a:r>
            <a:br>
              <a:rPr lang="pl-PL" b="1" dirty="0"/>
            </a:b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 i </a:t>
            </a:r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inwestycjami ….</a:t>
            </a:r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7905B-0FF2-5647-A055-FCDD36F4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3754F3-691D-904F-9390-CFB36D6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8851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Przeszłość: wymień 3 przyczyny z </a:t>
            </a:r>
            <a:r>
              <a:rPr lang="pl-PL" dirty="0" err="1"/>
              <a:t>przezlości</a:t>
            </a:r>
            <a:r>
              <a:rPr lang="pl-PL" dirty="0"/>
              <a:t> i skutki, które teraz widzisz wokoło siebie.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Przyszłość: wymień 3 wykonane, lub zaplanowane działania, których skutków spodziewasz się w najwcześniej za miesiąc.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CEB5815-836A-C04B-A65A-6CE2C4D1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287" y="2441155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6874B54-A2C2-2042-A35C-5885FFE6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555761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to jeden z wymiarów, na których rozpięta jest rzeczywistość, wzdłuż którego mimowolnie się poruszamy ze stałym zwrotem.</a:t>
            </a:r>
          </a:p>
          <a:p>
            <a:r>
              <a:rPr lang="pl-PL" b="1" dirty="0"/>
              <a:t>Przeszłość</a:t>
            </a:r>
            <a:r>
              <a:rPr lang="pl-PL" dirty="0"/>
              <a:t> – ta część przestrzeni czasu, która była.</a:t>
            </a:r>
          </a:p>
          <a:p>
            <a:endParaRPr lang="pl-PL" dirty="0"/>
          </a:p>
          <a:p>
            <a:r>
              <a:rPr lang="pl-PL" b="1" dirty="0"/>
              <a:t>Przyszłość</a:t>
            </a:r>
            <a:r>
              <a:rPr lang="pl-PL" dirty="0"/>
              <a:t> – ta część przestrzeni czasu, która przypuszczamy, że będzie.</a:t>
            </a:r>
          </a:p>
          <a:p>
            <a:endParaRPr lang="pl-PL" b="1" dirty="0"/>
          </a:p>
          <a:p>
            <a:r>
              <a:rPr lang="pl-PL" b="1" dirty="0"/>
              <a:t>Historia</a:t>
            </a:r>
            <a:r>
              <a:rPr lang="pl-PL" dirty="0"/>
              <a:t> – nauka o przeszłości.</a:t>
            </a:r>
          </a:p>
          <a:p>
            <a:endParaRPr lang="pl-PL" b="1" dirty="0"/>
          </a:p>
          <a:p>
            <a:r>
              <a:rPr lang="pl-PL" b="1" dirty="0"/>
              <a:t>Wieczność</a:t>
            </a:r>
            <a:r>
              <a:rPr lang="pl-PL" dirty="0"/>
              <a:t> …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F74544C-D25D-314B-9B2F-A03ED58D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</p:spTree>
    <p:extLst>
      <p:ext uri="{BB962C8B-B14F-4D97-AF65-F5344CB8AC3E}">
        <p14:creationId xmlns:p14="http://schemas.microsoft.com/office/powerpoint/2010/main" val="13130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3D3BC-1E37-FC43-8251-82F517AE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historia z pozycji Boga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82B1C-3A24-0440-9A67-815CFEB4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7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7D3015-6656-CF44-B2A0-E6FC35147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 – to historia z pozycji Boga, który stworzył, a więc panuje nad czasem.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7908F7E-47BD-0A4C-8533-811A5AC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  <a:r>
              <a:rPr lang="pl-PL" dirty="0" err="1"/>
              <a:t>metahistorii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5C0F06-D95C-8D46-9651-977F0D745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Greckie </a:t>
            </a:r>
            <a:r>
              <a:rPr lang="pl-PL" i="1" dirty="0"/>
              <a:t>meta</a:t>
            </a:r>
            <a:r>
              <a:rPr lang="pl-PL" dirty="0"/>
              <a:t> – znaczy: poza, na zewnątrz.</a:t>
            </a:r>
          </a:p>
        </p:txBody>
      </p:sp>
    </p:spTree>
    <p:extLst>
      <p:ext uri="{BB962C8B-B14F-4D97-AF65-F5344CB8AC3E}">
        <p14:creationId xmlns:p14="http://schemas.microsoft.com/office/powerpoint/2010/main" val="27253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32EDD-AC85-A342-90A8-E5C8EC5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jest czas na decyzje</a:t>
            </a:r>
            <a:br>
              <a:rPr lang="pl-PL" dirty="0"/>
            </a:br>
            <a:r>
              <a:rPr lang="pl-PL" dirty="0" err="1"/>
              <a:t>Łk</a:t>
            </a:r>
            <a:r>
              <a:rPr lang="pl-PL" dirty="0"/>
              <a:t> 16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12BB7E-EE20-4245-9B88-8A9506EC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0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E8660-5A58-E942-8F7B-AA560A4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 – co tam zapisano?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679B8-3176-C944-BD56-30F3655F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Przypowieść o dyrektorze zarządzającym</a:t>
            </a:r>
          </a:p>
          <a:p>
            <a:r>
              <a:rPr lang="pl-PL" dirty="0"/>
              <a:t>Przypowieść o Łazarzu i bogaczu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 czym są te dwie przypowieści?</a:t>
            </a:r>
          </a:p>
        </p:txBody>
      </p:sp>
    </p:spTree>
    <p:extLst>
      <p:ext uri="{BB962C8B-B14F-4D97-AF65-F5344CB8AC3E}">
        <p14:creationId xmlns:p14="http://schemas.microsoft.com/office/powerpoint/2010/main" val="233439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BC652A04-8C13-2644-8D95-8294CEEF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778" y="5884898"/>
            <a:ext cx="1001067" cy="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toDo</a:t>
            </a:r>
            <a:r>
              <a:rPr lang="pl-PL" dirty="0"/>
              <a:t> – dodatkowe wersety – </a:t>
            </a:r>
            <a:r>
              <a:rPr lang="pl-PL"/>
              <a:t>kiedyś (2019) wskazał </a:t>
            </a:r>
            <a:r>
              <a:rPr lang="pl-PL" dirty="0"/>
              <a:t>mi to </a:t>
            </a:r>
            <a:r>
              <a:rPr lang="pl-PL"/>
              <a:t>Tomek Dudkiewicz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Punkt wyjścia 2 Kor 5 :10,uzupelnieniem tego fragmentu 1Kor 3:9-15,</a:t>
            </a:r>
          </a:p>
          <a:p>
            <a:pPr marL="0" indent="0">
              <a:buNone/>
            </a:pPr>
            <a:r>
              <a:rPr lang="pl-PL" dirty="0" err="1"/>
              <a:t>Wedlug</a:t>
            </a:r>
            <a:r>
              <a:rPr lang="pl-PL" dirty="0"/>
              <a:t> 2 Kor 5:10 wierzący przed </a:t>
            </a:r>
            <a:r>
              <a:rPr lang="pl-PL" dirty="0" err="1"/>
              <a:t>trybunalem</a:t>
            </a:r>
            <a:r>
              <a:rPr lang="pl-PL" dirty="0"/>
              <a:t> otrzymają z </a:t>
            </a:r>
            <a:r>
              <a:rPr lang="pl-PL" dirty="0" err="1"/>
              <a:t>apłatę</a:t>
            </a:r>
            <a:r>
              <a:rPr lang="pl-PL" dirty="0"/>
              <a:t> za swoje czyny... Jakie jest znaczenie nagrody?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Mat. 5:10-12 </a:t>
            </a:r>
          </a:p>
          <a:p>
            <a:pPr marL="0" indent="0">
              <a:buNone/>
            </a:pPr>
            <a:r>
              <a:rPr lang="pl-PL" dirty="0"/>
              <a:t>Mat 6:1</a:t>
            </a:r>
          </a:p>
          <a:p>
            <a:pPr marL="0" indent="0">
              <a:buNone/>
            </a:pPr>
            <a:r>
              <a:rPr lang="pl-PL" dirty="0"/>
              <a:t>Łuk 6:35 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10:32-36</a:t>
            </a:r>
          </a:p>
          <a:p>
            <a:pPr marL="0" indent="0">
              <a:buNone/>
            </a:pPr>
            <a:r>
              <a:rPr lang="pl-PL" dirty="0" err="1"/>
              <a:t>Hebr</a:t>
            </a:r>
            <a:r>
              <a:rPr lang="pl-PL" dirty="0"/>
              <a:t> 11:6 – Bóg nagradza tych, którzy Boga szukają</a:t>
            </a:r>
          </a:p>
          <a:p>
            <a:pPr marL="0" indent="0">
              <a:buNone/>
            </a:pPr>
            <a:r>
              <a:rPr lang="pl-PL" dirty="0"/>
              <a:t>2Jan 8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E1542D9-3E10-E14B-BA78-033640FFB779}"/>
              </a:ext>
            </a:extLst>
          </p:cNvPr>
          <p:cNvSpPr/>
          <p:nvPr/>
        </p:nvSpPr>
        <p:spPr>
          <a:xfrm rot="21421613">
            <a:off x="4460788" y="2718489"/>
            <a:ext cx="2702011" cy="1013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Serio, serio mówię wam że …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Temu,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108607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Bogu-Ojcu, który Pana Jezusa na ziemie posłał. </a:t>
            </a:r>
            <a:r>
              <a:rPr lang="pl-PL" sz="2200" i="1" dirty="0"/>
              <a:t>(BT ma błąd!)</a:t>
            </a:r>
            <a:endParaRPr lang="pl-PL" sz="3200" i="1" dirty="0"/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1C868-AAC1-7548-A240-6C079FD7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Jezus powiedział, że jest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B346-063B-C742-88A0-9FCD20A2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	</a:t>
            </a:r>
          </a:p>
          <a:p>
            <a:pPr marL="0" indent="0">
              <a:buNone/>
            </a:pPr>
            <a:r>
              <a:rPr lang="pl-PL" sz="4400" b="1" dirty="0"/>
              <a:t>drogą</a:t>
            </a:r>
          </a:p>
          <a:p>
            <a:pPr marL="0" indent="0">
              <a:buNone/>
            </a:pPr>
            <a:r>
              <a:rPr lang="pl-PL" sz="4400" b="1" dirty="0"/>
              <a:t>			prawdą</a:t>
            </a:r>
          </a:p>
          <a:p>
            <a:pPr marL="0" indent="0">
              <a:buNone/>
            </a:pPr>
            <a:r>
              <a:rPr lang="pl-PL" sz="4400" b="1" dirty="0"/>
              <a:t>						i życiem</a:t>
            </a:r>
          </a:p>
        </p:txBody>
      </p:sp>
    </p:spTree>
    <p:extLst>
      <p:ext uri="{BB962C8B-B14F-4D97-AF65-F5344CB8AC3E}">
        <p14:creationId xmlns:p14="http://schemas.microsoft.com/office/powerpoint/2010/main" val="1934397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Człowiek stworzony aby …</a:t>
            </a:r>
            <a:br>
              <a:rPr lang="pl-PL" altLang="pl-PL" dirty="0"/>
            </a:br>
            <a:r>
              <a:rPr lang="pl-PL" altLang="pl-PL" dirty="0"/>
              <a:t>			… żył w czasie i nie umierał.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14574" y="3710305"/>
            <a:ext cx="667702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314574" y="2065338"/>
            <a:ext cx="67837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2" y="1856842"/>
            <a:ext cx="2773361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po stworzeniu</a:t>
            </a:r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2314574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087660"/>
            <a:ext cx="9657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Pan Bóg wziął zatem człowieka i umieścił go w ogrodzie Eden, aby uprawiał go i doglądał.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2:15)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pl-PL" altLang="x-none" sz="1800" i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… i zasadził Bóg w środku ogrodu drzewo życia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…)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D93CE9-7CC8-C849-A4AE-A9A6705EB431}"/>
              </a:ext>
            </a:extLst>
          </p:cNvPr>
          <p:cNvSpPr txBox="1"/>
          <p:nvPr/>
        </p:nvSpPr>
        <p:spPr>
          <a:xfrm>
            <a:off x="8991599" y="2121521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03977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35" name="Strzałka w prawo z wcięciem 34">
            <a:extLst>
              <a:ext uri="{FF2B5EF4-FFF2-40B4-BE49-F238E27FC236}">
                <a16:creationId xmlns:a16="http://schemas.microsoft.com/office/drawing/2014/main" id="{1C33310F-43A1-FF47-84F5-C762325EDFDD}"/>
              </a:ext>
            </a:extLst>
          </p:cNvPr>
          <p:cNvSpPr/>
          <p:nvPr/>
        </p:nvSpPr>
        <p:spPr>
          <a:xfrm>
            <a:off x="7507290" y="4938712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78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  <p:sp>
        <p:nvSpPr>
          <p:cNvPr id="24" name="Strzałka w prawo z wcięciem 23">
            <a:extLst>
              <a:ext uri="{FF2B5EF4-FFF2-40B4-BE49-F238E27FC236}">
                <a16:creationId xmlns:a16="http://schemas.microsoft.com/office/drawing/2014/main" id="{661435D9-D339-B948-8FA8-E9B292D2F696}"/>
              </a:ext>
            </a:extLst>
          </p:cNvPr>
          <p:cNvSpPr/>
          <p:nvPr/>
        </p:nvSpPr>
        <p:spPr>
          <a:xfrm>
            <a:off x="7492527" y="1340784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Święta Pana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a dzieło Pana Jezusa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Zasada przyczynowo skutkowa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2932957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subTitle" idx="1"/>
          </p:nvPr>
        </p:nvSpPr>
        <p:spPr>
          <a:xfrm>
            <a:off x="479854" y="3701279"/>
            <a:ext cx="105156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Wchodźcie przez ciasną bramę. 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Bo szeroka jest brama i przestronna ta droga, która prowadzi do zguby,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wielu jest takich, którzy przez nią wchodzą.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Jakże ciasna jest brama i wąska droga, która prowadzi do życia,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mało jest takich, którzy ją znajdują!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				(Mt 7:13-14)</a:t>
            </a:r>
          </a:p>
        </p:txBody>
      </p:sp>
      <p:sp>
        <p:nvSpPr>
          <p:cNvPr id="4" name="Symbol zastępczy tekstu 62">
            <a:extLst>
              <a:ext uri="{FF2B5EF4-FFF2-40B4-BE49-F238E27FC236}">
                <a16:creationId xmlns:a16="http://schemas.microsoft.com/office/drawing/2014/main" id="{AD79E7D3-1A62-3A4C-AA0E-303D2A312265}"/>
              </a:ext>
            </a:extLst>
          </p:cNvPr>
          <p:cNvSpPr txBox="1">
            <a:spLocks/>
          </p:cNvSpPr>
          <p:nvPr/>
        </p:nvSpPr>
        <p:spPr>
          <a:xfrm>
            <a:off x="4300151" y="5184819"/>
            <a:ext cx="754917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17.oo,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8388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</a:t>
            </a:r>
            <a:r>
              <a:rPr lang="pl-PL" altLang="x-none" sz="1800" b="1" i="1" dirty="0">
                <a:solidFill>
                  <a:srgbClr val="C00000"/>
                </a:solidFill>
              </a:rPr>
              <a:t>utworzyłeś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moje nerki, Ty </a:t>
            </a:r>
            <a:r>
              <a:rPr lang="pl-PL" altLang="x-none" sz="1800" b="1" i="1" dirty="0">
                <a:solidFill>
                  <a:srgbClr val="C00000"/>
                </a:solidFill>
              </a:rPr>
              <a:t>utkałeś</a:t>
            </a:r>
            <a:r>
              <a:rPr lang="pl-PL" altLang="x-none" sz="1800" i="1" dirty="0">
                <a:solidFill>
                  <a:srgbClr val="C00000"/>
                </a:solidFill>
              </a:rPr>
              <a:t>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</a:t>
            </a:r>
            <a:r>
              <a:rPr lang="pl-PL" altLang="x-none" sz="1800" b="1" i="1" dirty="0">
                <a:solidFill>
                  <a:srgbClr val="C00000"/>
                </a:solidFill>
              </a:rPr>
              <a:t>stworzyłeś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19" name="pole tekstowe 59">
            <a:extLst>
              <a:ext uri="{FF2B5EF4-FFF2-40B4-BE49-F238E27FC236}">
                <a16:creationId xmlns:a16="http://schemas.microsoft.com/office/drawing/2014/main" id="{3BFEF1FB-11A7-C947-946B-88FA62635A78}"/>
              </a:ext>
            </a:extLst>
          </p:cNvPr>
          <p:cNvSpPr txBox="1">
            <a:spLocks noChangeArrowheads="1"/>
          </p:cNvSpPr>
          <p:nvPr/>
        </p:nvSpPr>
        <p:spPr bwMode="auto">
          <a:xfrm rot="682965">
            <a:off x="10114632" y="5824058"/>
            <a:ext cx="16917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A kiedy był zamysł Boga nade mną?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Ef 1:4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rodzi się, żyje i ma swój czas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114451"/>
            <a:ext cx="53462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 Wszystko ma swój czas,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090938" y="4347554"/>
            <a:ext cx="4249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ich zbierania,</a:t>
            </a:r>
            <a:br>
              <a:rPr lang="pl-PL" altLang="x-none" sz="1600" i="1" dirty="0">
                <a:solidFill>
                  <a:srgbClr val="C00000"/>
                </a:solidFill>
              </a:rPr>
            </a:br>
            <a:r>
              <a:rPr lang="pl-PL" altLang="x-none" sz="16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tracenia, 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9148743" y="3324228"/>
            <a:ext cx="29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wyrzucania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rozdzierania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zszywania,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milczenia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mówienia,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miłowania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nienawiści,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wojny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pokoju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(</a:t>
            </a:r>
            <a:r>
              <a:rPr lang="pl-PL" altLang="x-none" sz="16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6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111966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2400" i="1" dirty="0">
                <a:solidFill>
                  <a:srgbClr val="C00000"/>
                </a:solidFill>
              </a:rPr>
              <a:t>…</a:t>
            </a:r>
            <a:r>
              <a:rPr lang="pl-PL" altLang="x-none" sz="2400" i="1" dirty="0">
                <a:solidFill>
                  <a:srgbClr val="C00000"/>
                </a:solidFill>
              </a:rPr>
              <a:t>) </a:t>
            </a:r>
            <a:r>
              <a:rPr lang="pl-PL" altLang="x-none" sz="24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24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24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02E73671-2513-3A49-8C74-53051F93AF82}"/>
              </a:ext>
            </a:extLst>
          </p:cNvPr>
          <p:cNvSpPr>
            <a:spLocks/>
          </p:cNvSpPr>
          <p:nvPr/>
        </p:nvSpPr>
        <p:spPr bwMode="auto">
          <a:xfrm flipV="1">
            <a:off x="5562600" y="4313437"/>
            <a:ext cx="1031759" cy="45719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17150"/>
              <a:gd name="connsiteY0" fmla="*/ 0 h 20258"/>
              <a:gd name="connsiteX1" fmla="*/ 17150 w 17150"/>
              <a:gd name="connsiteY1" fmla="*/ 5200 h 20258"/>
              <a:gd name="connsiteX0" fmla="*/ 0 w 17150"/>
              <a:gd name="connsiteY0" fmla="*/ 5014 h 10214"/>
              <a:gd name="connsiteX1" fmla="*/ 17150 w 1715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0" h="10214">
                <a:moveTo>
                  <a:pt x="0" y="5014"/>
                </a:moveTo>
                <a:cubicBezTo>
                  <a:pt x="4779" y="1058"/>
                  <a:pt x="8454" y="-6090"/>
                  <a:pt x="17150" y="1021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16.oo,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  <a:p>
            <a:r>
              <a:rPr lang="pl-PL" dirty="0"/>
              <a:t>Bo Pan Bóg nie zaplanował śmierci.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Hiob ma nadzieję!</a:t>
            </a:r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dirty="0"/>
              <a:t>Wszyscy bowiem umrzemy z pewnością, i [ </a:t>
            </a:r>
            <a:r>
              <a:rPr lang="pl-PL" b="1" i="0" dirty="0"/>
              <a:t>jesteśmy</a:t>
            </a:r>
            <a:r>
              <a:rPr lang="pl-PL" i="0" dirty="0"/>
              <a:t> ]</a:t>
            </a:r>
            <a:r>
              <a:rPr lang="pl-PL" b="1" i="0" dirty="0"/>
              <a:t> jak woda rozlana</a:t>
            </a:r>
            <a:r>
              <a:rPr lang="pl-PL" i="0" dirty="0"/>
              <a:t> po ziemi, której już zebrać niepodobna,</a:t>
            </a:r>
          </a:p>
          <a:p>
            <a:r>
              <a:rPr lang="pl-PL" i="0" dirty="0"/>
              <a:t>			a Bóg nie przywraca duszy, lecz obmyślił sposoby, aby wygnaniec dłużej nie pozostawał na wygnaniu.</a:t>
            </a:r>
          </a:p>
          <a:p>
            <a:pPr algn="r"/>
            <a:r>
              <a:rPr lang="pl-PL" sz="2000" i="0" dirty="0"/>
              <a:t>(2Sm 14:14 BT5)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DF32830F-C46F-AC4E-BB2D-7CA34AF9C04E}"/>
              </a:ext>
            </a:extLst>
          </p:cNvPr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Nie wierzmy w bzdury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759DE15B-5F94-4848-BA53-DF7DF3C267EC}"/>
              </a:ext>
            </a:extLst>
          </p:cNvPr>
          <p:cNvSpPr>
            <a:spLocks/>
          </p:cNvSpPr>
          <p:nvPr/>
        </p:nvSpPr>
        <p:spPr bwMode="auto">
          <a:xfrm flipV="1">
            <a:off x="5588043" y="3813584"/>
            <a:ext cx="2792571" cy="49161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99367"/>
              <a:gd name="connsiteX1" fmla="*/ 32239 w 32239"/>
              <a:gd name="connsiteY1" fmla="*/ 83154 h 99367"/>
              <a:gd name="connsiteX0" fmla="*/ 0 w 32239"/>
              <a:gd name="connsiteY0" fmla="*/ 25820 h 108974"/>
              <a:gd name="connsiteX1" fmla="*/ 32239 w 32239"/>
              <a:gd name="connsiteY1" fmla="*/ 108974 h 108974"/>
              <a:gd name="connsiteX0" fmla="*/ 0 w 31191"/>
              <a:gd name="connsiteY0" fmla="*/ 0 h 147879"/>
              <a:gd name="connsiteX1" fmla="*/ 31191 w 31191"/>
              <a:gd name="connsiteY1" fmla="*/ 147879 h 147879"/>
              <a:gd name="connsiteX0" fmla="*/ 0 w 31191"/>
              <a:gd name="connsiteY0" fmla="*/ 0 h 149207"/>
              <a:gd name="connsiteX1" fmla="*/ 31191 w 31191"/>
              <a:gd name="connsiteY1" fmla="*/ 147879 h 149207"/>
              <a:gd name="connsiteX0" fmla="*/ 0 w 31191"/>
              <a:gd name="connsiteY0" fmla="*/ 0 h 209024"/>
              <a:gd name="connsiteX1" fmla="*/ 12250 w 31191"/>
              <a:gd name="connsiteY1" fmla="*/ 137984 h 209024"/>
              <a:gd name="connsiteX2" fmla="*/ 31191 w 31191"/>
              <a:gd name="connsiteY2" fmla="*/ 147879 h 209024"/>
              <a:gd name="connsiteX0" fmla="*/ 0 w 31191"/>
              <a:gd name="connsiteY0" fmla="*/ 16166 h 164045"/>
              <a:gd name="connsiteX1" fmla="*/ 12250 w 31191"/>
              <a:gd name="connsiteY1" fmla="*/ 154150 h 164045"/>
              <a:gd name="connsiteX2" fmla="*/ 31191 w 31191"/>
              <a:gd name="connsiteY2" fmla="*/ 164045 h 164045"/>
              <a:gd name="connsiteX0" fmla="*/ 0 w 31191"/>
              <a:gd name="connsiteY0" fmla="*/ 16166 h 191108"/>
              <a:gd name="connsiteX1" fmla="*/ 12250 w 31191"/>
              <a:gd name="connsiteY1" fmla="*/ 154150 h 191108"/>
              <a:gd name="connsiteX2" fmla="*/ 31191 w 31191"/>
              <a:gd name="connsiteY2" fmla="*/ 164045 h 191108"/>
              <a:gd name="connsiteX0" fmla="*/ 0 w 31191"/>
              <a:gd name="connsiteY0" fmla="*/ 16166 h 197138"/>
              <a:gd name="connsiteX1" fmla="*/ 12250 w 31191"/>
              <a:gd name="connsiteY1" fmla="*/ 154150 h 197138"/>
              <a:gd name="connsiteX2" fmla="*/ 31191 w 31191"/>
              <a:gd name="connsiteY2" fmla="*/ 164045 h 197138"/>
              <a:gd name="connsiteX0" fmla="*/ 0 w 31191"/>
              <a:gd name="connsiteY0" fmla="*/ 16166 h 186372"/>
              <a:gd name="connsiteX1" fmla="*/ 12250 w 31191"/>
              <a:gd name="connsiteY1" fmla="*/ 154150 h 186372"/>
              <a:gd name="connsiteX2" fmla="*/ 31191 w 31191"/>
              <a:gd name="connsiteY2" fmla="*/ 164045 h 186372"/>
              <a:gd name="connsiteX0" fmla="*/ 0 w 31191"/>
              <a:gd name="connsiteY0" fmla="*/ 7462 h 164894"/>
              <a:gd name="connsiteX1" fmla="*/ 12250 w 31191"/>
              <a:gd name="connsiteY1" fmla="*/ 145446 h 164894"/>
              <a:gd name="connsiteX2" fmla="*/ 31191 w 31191"/>
              <a:gd name="connsiteY2" fmla="*/ 155341 h 164894"/>
              <a:gd name="connsiteX0" fmla="*/ 0 w 31191"/>
              <a:gd name="connsiteY0" fmla="*/ 13354 h 179461"/>
              <a:gd name="connsiteX1" fmla="*/ 12250 w 31191"/>
              <a:gd name="connsiteY1" fmla="*/ 151338 h 179461"/>
              <a:gd name="connsiteX2" fmla="*/ 31191 w 31191"/>
              <a:gd name="connsiteY2" fmla="*/ 161233 h 179461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5227 h 171334"/>
              <a:gd name="connsiteX1" fmla="*/ 12250 w 31191"/>
              <a:gd name="connsiteY1" fmla="*/ 143211 h 171334"/>
              <a:gd name="connsiteX2" fmla="*/ 20171 w 31191"/>
              <a:gd name="connsiteY2" fmla="*/ 7122 h 171334"/>
              <a:gd name="connsiteX3" fmla="*/ 31191 w 31191"/>
              <a:gd name="connsiteY3" fmla="*/ 153106 h 171334"/>
              <a:gd name="connsiteX0" fmla="*/ 0 w 31191"/>
              <a:gd name="connsiteY0" fmla="*/ 8312 h 167070"/>
              <a:gd name="connsiteX1" fmla="*/ 12250 w 31191"/>
              <a:gd name="connsiteY1" fmla="*/ 146296 h 167070"/>
              <a:gd name="connsiteX2" fmla="*/ 20171 w 31191"/>
              <a:gd name="connsiteY2" fmla="*/ 10207 h 167070"/>
              <a:gd name="connsiteX3" fmla="*/ 31191 w 31191"/>
              <a:gd name="connsiteY3" fmla="*/ 156191 h 167070"/>
              <a:gd name="connsiteX0" fmla="*/ 0 w 31191"/>
              <a:gd name="connsiteY0" fmla="*/ 0 h 158758"/>
              <a:gd name="connsiteX1" fmla="*/ 12250 w 31191"/>
              <a:gd name="connsiteY1" fmla="*/ 137984 h 158758"/>
              <a:gd name="connsiteX2" fmla="*/ 20171 w 31191"/>
              <a:gd name="connsiteY2" fmla="*/ 1895 h 158758"/>
              <a:gd name="connsiteX3" fmla="*/ 31191 w 31191"/>
              <a:gd name="connsiteY3" fmla="*/ 147879 h 158758"/>
              <a:gd name="connsiteX0" fmla="*/ 0 w 31191"/>
              <a:gd name="connsiteY0" fmla="*/ 0 h 163399"/>
              <a:gd name="connsiteX1" fmla="*/ 12250 w 31191"/>
              <a:gd name="connsiteY1" fmla="*/ 137984 h 163399"/>
              <a:gd name="connsiteX2" fmla="*/ 20171 w 31191"/>
              <a:gd name="connsiteY2" fmla="*/ 1895 h 163399"/>
              <a:gd name="connsiteX3" fmla="*/ 31191 w 31191"/>
              <a:gd name="connsiteY3" fmla="*/ 147879 h 163399"/>
              <a:gd name="connsiteX0" fmla="*/ 0 w 31191"/>
              <a:gd name="connsiteY0" fmla="*/ 0 h 163310"/>
              <a:gd name="connsiteX1" fmla="*/ 12250 w 31191"/>
              <a:gd name="connsiteY1" fmla="*/ 137984 h 163310"/>
              <a:gd name="connsiteX2" fmla="*/ 20171 w 31191"/>
              <a:gd name="connsiteY2" fmla="*/ 1895 h 163310"/>
              <a:gd name="connsiteX3" fmla="*/ 31191 w 31191"/>
              <a:gd name="connsiteY3" fmla="*/ 147879 h 163310"/>
              <a:gd name="connsiteX0" fmla="*/ 0 w 31191"/>
              <a:gd name="connsiteY0" fmla="*/ 4171 h 167481"/>
              <a:gd name="connsiteX1" fmla="*/ 12250 w 31191"/>
              <a:gd name="connsiteY1" fmla="*/ 142155 h 167481"/>
              <a:gd name="connsiteX2" fmla="*/ 20171 w 31191"/>
              <a:gd name="connsiteY2" fmla="*/ 6066 h 167481"/>
              <a:gd name="connsiteX3" fmla="*/ 31191 w 31191"/>
              <a:gd name="connsiteY3" fmla="*/ 152050 h 167481"/>
              <a:gd name="connsiteX0" fmla="*/ 0 w 31191"/>
              <a:gd name="connsiteY0" fmla="*/ 4912 h 168222"/>
              <a:gd name="connsiteX1" fmla="*/ 12250 w 31191"/>
              <a:gd name="connsiteY1" fmla="*/ 142896 h 168222"/>
              <a:gd name="connsiteX2" fmla="*/ 20171 w 31191"/>
              <a:gd name="connsiteY2" fmla="*/ 6807 h 168222"/>
              <a:gd name="connsiteX3" fmla="*/ 31191 w 31191"/>
              <a:gd name="connsiteY3" fmla="*/ 152791 h 168222"/>
              <a:gd name="connsiteX0" fmla="*/ 0 w 34686"/>
              <a:gd name="connsiteY0" fmla="*/ 4912 h 145246"/>
              <a:gd name="connsiteX1" fmla="*/ 12250 w 34686"/>
              <a:gd name="connsiteY1" fmla="*/ 142896 h 145246"/>
              <a:gd name="connsiteX2" fmla="*/ 20171 w 34686"/>
              <a:gd name="connsiteY2" fmla="*/ 6807 h 145246"/>
              <a:gd name="connsiteX3" fmla="*/ 34686 w 34686"/>
              <a:gd name="connsiteY3" fmla="*/ 91385 h 145246"/>
              <a:gd name="connsiteX0" fmla="*/ 0 w 34686"/>
              <a:gd name="connsiteY0" fmla="*/ 4912 h 173991"/>
              <a:gd name="connsiteX1" fmla="*/ 12250 w 34686"/>
              <a:gd name="connsiteY1" fmla="*/ 142896 h 173991"/>
              <a:gd name="connsiteX2" fmla="*/ 20171 w 34686"/>
              <a:gd name="connsiteY2" fmla="*/ 6807 h 173991"/>
              <a:gd name="connsiteX3" fmla="*/ 34686 w 34686"/>
              <a:gd name="connsiteY3" fmla="*/ 91385 h 1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6" h="173991">
                <a:moveTo>
                  <a:pt x="0" y="4912"/>
                </a:moveTo>
                <a:cubicBezTo>
                  <a:pt x="3442" y="-33733"/>
                  <a:pt x="6093" y="169133"/>
                  <a:pt x="12250" y="142896"/>
                </a:cubicBezTo>
                <a:cubicBezTo>
                  <a:pt x="18407" y="116659"/>
                  <a:pt x="16432" y="15392"/>
                  <a:pt x="20171" y="6807"/>
                </a:cubicBezTo>
                <a:cubicBezTo>
                  <a:pt x="23910" y="-1778"/>
                  <a:pt x="27956" y="320975"/>
                  <a:pt x="34686" y="91385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6" name="pole tekstowe 59">
            <a:extLst>
              <a:ext uri="{FF2B5EF4-FFF2-40B4-BE49-F238E27FC236}">
                <a16:creationId xmlns:a16="http://schemas.microsoft.com/office/drawing/2014/main" id="{0C18C0E7-290E-BF40-993F-5F83DEC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694515"/>
            <a:ext cx="32910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Skąd wiemy, że umarli nie pojawiają się na świecie?</a:t>
            </a:r>
          </a:p>
        </p:txBody>
      </p:sp>
    </p:spTree>
    <p:extLst>
      <p:ext uri="{BB962C8B-B14F-4D97-AF65-F5344CB8AC3E}">
        <p14:creationId xmlns:p14="http://schemas.microsoft.com/office/powerpoint/2010/main" val="100052434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409666" y="5368756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Credo:</a:t>
            </a:r>
            <a:br>
              <a:rPr lang="pl-PL" sz="2800" dirty="0"/>
            </a:br>
            <a:r>
              <a:rPr lang="pl-PL" sz="2800" dirty="0"/>
              <a:t>(…)</a:t>
            </a:r>
            <a:br>
              <a:rPr lang="pl-PL" sz="2800" dirty="0"/>
            </a:br>
            <a:r>
              <a:rPr lang="pl-PL" sz="2800" i="1" dirty="0"/>
              <a:t>Wierzę w ciała zmartwychwstanie (</a:t>
            </a:r>
            <a:r>
              <a:rPr lang="mr-IN" sz="2800" i="1" dirty="0"/>
              <a:t>…</a:t>
            </a:r>
            <a:r>
              <a:rPr lang="pl-PL" sz="2800" i="1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przygotować się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341" y="1710257"/>
            <a:ext cx="11318789" cy="4888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i="1" u="sng" dirty="0"/>
              <a:t>Pana Boga uświęcajcie w swoich sercach </a:t>
            </a:r>
            <a:br>
              <a:rPr lang="pl-PL" sz="3600" i="1" dirty="0"/>
            </a:br>
            <a:r>
              <a:rPr lang="pl-PL" sz="3600" i="1" dirty="0"/>
              <a:t>	i </a:t>
            </a:r>
            <a:r>
              <a:rPr lang="pl-PL" sz="3600" i="1" u="sng" dirty="0"/>
              <a:t>bądźcie zawsze </a:t>
            </a:r>
            <a:r>
              <a:rPr lang="pl-PL" sz="3600" b="1" i="1" u="sng" dirty="0"/>
              <a:t>gotowi</a:t>
            </a:r>
            <a:r>
              <a:rPr lang="pl-PL" sz="3600" i="1" u="sng" dirty="0"/>
              <a:t> do obrony</a:t>
            </a:r>
            <a:r>
              <a:rPr lang="pl-PL" sz="3600" i="1" dirty="0"/>
              <a:t> </a:t>
            </a:r>
            <a:r>
              <a:rPr lang="pl-PL" i="1" dirty="0"/>
              <a:t>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, 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sz="3600" i="1" dirty="0"/>
            </a:br>
            <a:r>
              <a:rPr lang="pl-PL" sz="3600" i="1" dirty="0"/>
              <a:t>		przed każdym, kto żądałby od was </a:t>
            </a:r>
            <a:br>
              <a:rPr lang="pl-PL" sz="3600" i="1" dirty="0"/>
            </a:br>
            <a:r>
              <a:rPr lang="pl-PL" sz="36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600" i="1" dirty="0"/>
              <a:t>ale czyńcie to z łagodnością </a:t>
            </a:r>
            <a:br>
              <a:rPr lang="pl-PL" sz="3600" i="1" dirty="0"/>
            </a:br>
            <a:r>
              <a:rPr lang="pl-PL" sz="3600" i="1" dirty="0"/>
              <a:t>	i bojaźnią, </a:t>
            </a:r>
            <a:br>
              <a:rPr lang="pl-PL" sz="3600" i="1" dirty="0"/>
            </a:br>
            <a:r>
              <a:rPr lang="pl-PL" sz="3600" i="1" dirty="0"/>
              <a:t>		mając sumienie czyste.</a:t>
            </a:r>
          </a:p>
          <a:p>
            <a:pPr marL="0" indent="0" algn="r">
              <a:buNone/>
            </a:pPr>
            <a:r>
              <a:rPr lang="pl-PL" i="1" dirty="0"/>
              <a:t>(1 List Piotra 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</a:t>
            </a:r>
            <a:r>
              <a:rPr lang="pl-PL" sz="1800" b="1" i="1" dirty="0">
                <a:solidFill>
                  <a:srgbClr val="C00000"/>
                </a:solidFill>
              </a:rPr>
              <a:t>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</a:t>
            </a:r>
            <a:r>
              <a:rPr lang="pl-PL" sz="1800" b="1" i="1" dirty="0">
                <a:solidFill>
                  <a:srgbClr val="C00000"/>
                </a:solidFill>
              </a:rPr>
              <a:t>stojących przed Bogiem, </a:t>
            </a:r>
            <a:r>
              <a:rPr lang="pl-PL" sz="1800" i="1" dirty="0">
                <a:solidFill>
                  <a:srgbClr val="C00000"/>
                </a:solidFill>
              </a:rPr>
              <a:t>i zostały otwarte zwoje i inny zwój został otwarty, to jest zwój życia; i umarli z tych, którzy są zapisani w zwojach, zostali osądzeni według swoich czynów.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i zostali osądzeni, każdy według swoich czynów.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2" y="2065338"/>
            <a:ext cx="550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59989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na tej ziemi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3" name="pole tekstowe 59">
            <a:extLst>
              <a:ext uri="{FF2B5EF4-FFF2-40B4-BE49-F238E27FC236}">
                <a16:creationId xmlns:a16="http://schemas.microsoft.com/office/drawing/2014/main" id="{A1AC6E50-333D-A84A-9256-8E4C8A2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7" y="4457718"/>
            <a:ext cx="7975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Bogiem, i zostały otwarte zwoje (…)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dirty="0">
                <a:solidFill>
                  <a:srgbClr val="C00000"/>
                </a:solidFill>
              </a:rPr>
              <a:t>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7BD969FA-022B-944C-8AC2-7FB28615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69" y="4924908"/>
            <a:ext cx="1686231" cy="15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0E5B214-A3AC-6544-A265-171562E3BB80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5F73A989-8EAE-4441-9C77-394DE825910C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304CDB1A-88C5-3945-B314-33BC32F7551F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A02ADFB9-6A27-3F4D-BFA9-CF39BA13AB15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A892319-5753-B243-A225-D136823B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kto będzie wrzucony do jeziora ognia?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8" y="4787308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694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err="1"/>
              <a:t>Szeol</a:t>
            </a:r>
            <a:r>
              <a:rPr lang="pl-PL" dirty="0"/>
              <a:t>: Gen 37:35, 42:38, 44:29, 44:31</a:t>
            </a:r>
            <a:br>
              <a:rPr lang="pl-PL" dirty="0"/>
            </a:br>
            <a:r>
              <a:rPr lang="pl-PL" dirty="0"/>
              <a:t>hebr. </a:t>
            </a:r>
            <a:r>
              <a:rPr lang="pl-PL" dirty="0" err="1"/>
              <a:t>szeol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hades</a:t>
            </a:r>
          </a:p>
          <a:p>
            <a:r>
              <a:rPr lang="pl-PL" dirty="0" err="1"/>
              <a:t>Hinnom</a:t>
            </a:r>
            <a:r>
              <a:rPr lang="pl-PL" dirty="0"/>
              <a:t>: Jr 19:6</a:t>
            </a:r>
            <a:br>
              <a:rPr lang="pl-PL" dirty="0"/>
            </a:br>
            <a:r>
              <a:rPr lang="pl-PL" dirty="0" err="1"/>
              <a:t>ihebr</a:t>
            </a:r>
            <a:r>
              <a:rPr lang="pl-PL" dirty="0"/>
              <a:t>. Ge </a:t>
            </a:r>
            <a:r>
              <a:rPr lang="pl-PL" dirty="0" err="1"/>
              <a:t>Hinnom</a:t>
            </a:r>
            <a:r>
              <a:rPr lang="pl-PL" dirty="0"/>
              <a:t> – Dolina </a:t>
            </a:r>
            <a:r>
              <a:rPr lang="pl-PL" dirty="0" err="1"/>
              <a:t>Hinnom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Gehenna).</a:t>
            </a:r>
          </a:p>
          <a:p>
            <a:endParaRPr lang="pl-PL" dirty="0"/>
          </a:p>
          <a:p>
            <a:r>
              <a:rPr lang="pl-PL" dirty="0"/>
              <a:t>Hades: Mt 11:23 16:18. </a:t>
            </a:r>
            <a:r>
              <a:rPr lang="pl-PL" dirty="0" err="1"/>
              <a:t>Łk</a:t>
            </a:r>
            <a:r>
              <a:rPr lang="pl-PL" dirty="0"/>
              <a:t> 10:15. </a:t>
            </a:r>
            <a:r>
              <a:rPr lang="pl-PL" dirty="0" err="1"/>
              <a:t>Dz</a:t>
            </a:r>
            <a:r>
              <a:rPr lang="pl-PL" dirty="0"/>
              <a:t> 2:27,31. 1Kor 15:55. </a:t>
            </a:r>
            <a:r>
              <a:rPr lang="pl-PL" dirty="0" err="1"/>
              <a:t>Obj</a:t>
            </a:r>
            <a:r>
              <a:rPr lang="pl-PL" dirty="0"/>
              <a:t> 1:18, 6:8 20:13,14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20:13 – Hades wydał umarłych, morze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20.14 – Hades został wrzucony do </a:t>
            </a:r>
          </a:p>
          <a:p>
            <a:r>
              <a:rPr lang="pl-PL" dirty="0"/>
              <a:t>Gehenna: Mt 5:22,29,30, 10:28, 18:9, 23:15,33. </a:t>
            </a:r>
            <a:r>
              <a:rPr lang="pl-PL" dirty="0" err="1"/>
              <a:t>Mk</a:t>
            </a:r>
            <a:r>
              <a:rPr lang="pl-PL" dirty="0"/>
              <a:t> 9:43,45,47, </a:t>
            </a:r>
            <a:r>
              <a:rPr lang="pl-PL" dirty="0" err="1"/>
              <a:t>Łk</a:t>
            </a:r>
            <a:r>
              <a:rPr lang="pl-PL" dirty="0"/>
              <a:t> 12:5, Jak 3:6.</a:t>
            </a:r>
          </a:p>
          <a:p>
            <a:endParaRPr lang="pl-PL" dirty="0"/>
          </a:p>
          <a:p>
            <a:r>
              <a:rPr lang="pl-PL" dirty="0"/>
              <a:t>Tartar </a:t>
            </a:r>
          </a:p>
          <a:p>
            <a:pPr lvl="1"/>
            <a:r>
              <a:rPr lang="pl-PL" dirty="0"/>
              <a:t>2P2:4 - Jeśli bowiem Bóg zwiastunów gdy zgrzeszyli nie oszczędził ale więzami mroku rzuciwszy do Tartaru wydał na sąd którzy są zachowani.</a:t>
            </a:r>
          </a:p>
          <a:p>
            <a:pPr lvl="1"/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Thanatos</a:t>
            </a:r>
            <a:r>
              <a:rPr lang="pl-PL" dirty="0"/>
              <a:t>? </a:t>
            </a:r>
            <a:r>
              <a:rPr lang="el-GR" dirty="0" err="1"/>
              <a:t>Θανατος</a:t>
            </a:r>
            <a:r>
              <a:rPr lang="pl-PL" dirty="0"/>
              <a:t> - </a:t>
            </a:r>
            <a:r>
              <a:rPr lang="pl-PL" dirty="0" err="1"/>
              <a:t>Obj</a:t>
            </a:r>
            <a:r>
              <a:rPr lang="pl-PL" dirty="0"/>
              <a:t> 20:14 – wydało umarłych a </a:t>
            </a:r>
            <a:r>
              <a:rPr lang="pl-PL" dirty="0" err="1"/>
              <a:t>poytem</a:t>
            </a:r>
            <a:r>
              <a:rPr lang="pl-PL" dirty="0"/>
              <a:t> wrzucone do jeziora ognia</a:t>
            </a:r>
          </a:p>
          <a:p>
            <a:r>
              <a:rPr lang="pl-PL" dirty="0"/>
              <a:t>Jezioro Ognia -</a:t>
            </a:r>
            <a:r>
              <a:rPr lang="el-GR" dirty="0"/>
              <a:t> την </a:t>
            </a:r>
            <a:r>
              <a:rPr lang="el-GR" dirty="0" err="1"/>
              <a:t>λιμνην</a:t>
            </a:r>
            <a:r>
              <a:rPr lang="el-GR" dirty="0"/>
              <a:t> του </a:t>
            </a:r>
            <a:r>
              <a:rPr lang="el-GR" dirty="0" err="1"/>
              <a:t>πυρος</a:t>
            </a:r>
            <a:endParaRPr lang="pl-PL" dirty="0"/>
          </a:p>
          <a:p>
            <a:pPr lvl="1"/>
            <a:r>
              <a:rPr lang="pl-PL" dirty="0" err="1"/>
              <a:t>Obj</a:t>
            </a:r>
            <a:r>
              <a:rPr lang="pl-PL" dirty="0"/>
              <a:t> 19: - tu wylądowała Bestia i fałszywy prorok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 – … i diabeł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20:14 – do niego </a:t>
            </a:r>
            <a:r>
              <a:rPr lang="pl-PL" dirty="0" err="1"/>
              <a:t>wrucono</a:t>
            </a:r>
            <a:r>
              <a:rPr lang="pl-PL" dirty="0"/>
              <a:t> śmierć i hades</a:t>
            </a:r>
            <a:endParaRPr lang="el-G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AF49E-AE79-B84C-8CE2-01DA3DE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jaka jest Twoja nadzieja?</a:t>
            </a:r>
          </a:p>
          <a:p>
            <a:endParaRPr lang="pl-PL" i="1" dirty="0"/>
          </a:p>
          <a:p>
            <a:r>
              <a:rPr lang="pl-PL" sz="4000" i="1" dirty="0"/>
              <a:t>A co to jest nadzieja?</a:t>
            </a:r>
          </a:p>
        </p:txBody>
      </p:sp>
    </p:spTree>
    <p:extLst>
      <p:ext uri="{BB962C8B-B14F-4D97-AF65-F5344CB8AC3E}">
        <p14:creationId xmlns:p14="http://schemas.microsoft.com/office/powerpoint/2010/main" val="4182370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Szeol</a:t>
            </a:r>
            <a:r>
              <a:rPr lang="pl-PL" dirty="0"/>
              <a:t>, Hades – kraina umarłych.</a:t>
            </a:r>
          </a:p>
          <a:p>
            <a:r>
              <a:rPr lang="pl-PL" dirty="0"/>
              <a:t>Łono Abrahama – wygląda jak wyższa część </a:t>
            </a:r>
            <a:r>
              <a:rPr lang="pl-PL" dirty="0" err="1"/>
              <a:t>szeolu</a:t>
            </a:r>
            <a:r>
              <a:rPr lang="pl-PL" dirty="0"/>
              <a:t>, krainy umarłych.</a:t>
            </a:r>
          </a:p>
          <a:p>
            <a:r>
              <a:rPr lang="pl-PL" dirty="0"/>
              <a:t>Ge </a:t>
            </a:r>
            <a:r>
              <a:rPr lang="pl-PL" dirty="0" err="1"/>
              <a:t>Hinnom</a:t>
            </a:r>
            <a:r>
              <a:rPr lang="pl-PL" dirty="0"/>
              <a:t>, gr. </a:t>
            </a:r>
            <a:r>
              <a:rPr lang="pl-PL" dirty="0" err="1"/>
              <a:t>sept</a:t>
            </a:r>
            <a:r>
              <a:rPr lang="pl-PL" dirty="0"/>
              <a:t>. Gehenna – miejsce palenia śmieci</a:t>
            </a:r>
          </a:p>
          <a:p>
            <a:r>
              <a:rPr lang="pl-PL" dirty="0"/>
              <a:t>Jezioro ognia – wieczne i ostateczne rozwiązanie problemu buntu.</a:t>
            </a:r>
          </a:p>
          <a:p>
            <a:endParaRPr lang="pl-PL" dirty="0"/>
          </a:p>
          <a:p>
            <a:r>
              <a:rPr lang="pl-PL" dirty="0"/>
              <a:t>Tartar – jakieś więzienie, gdzieś głęboko.</a:t>
            </a:r>
          </a:p>
          <a:p>
            <a:pPr lvl="1"/>
            <a:r>
              <a:rPr lang="pl-PL" dirty="0"/>
              <a:t>Czy Jezus zstąpił do piekieł?</a:t>
            </a:r>
          </a:p>
          <a:p>
            <a:pPr lvl="1"/>
            <a:r>
              <a:rPr lang="pl-PL" dirty="0"/>
              <a:t>1P3:18-19 - Jezus zabity wprawdzie w ciele, lecz ożywiony w duchu, w którym (duchu) też poszedł i głosił duchom (</a:t>
            </a:r>
            <a:r>
              <a:rPr lang="el-GR" dirty="0" err="1"/>
              <a:t>πνευμασιν</a:t>
            </a:r>
            <a:r>
              <a:rPr lang="pl-PL" dirty="0"/>
              <a:t>) (będącym) w więzieniu (</a:t>
            </a:r>
            <a:r>
              <a:rPr lang="el-GR" dirty="0" err="1"/>
              <a:t>φυλακη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4057824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Ciało Chrystusa (kościół)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3452031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734231"/>
            <a:ext cx="387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Końcem życia w niewoli grzechu jest śmierć.</a:t>
            </a:r>
          </a:p>
          <a:p>
            <a:pPr algn="r"/>
            <a:r>
              <a:rPr lang="pl-PL" dirty="0"/>
              <a:t>(</a:t>
            </a:r>
            <a:r>
              <a:rPr lang="pl-PL" dirty="0" err="1"/>
              <a:t>Rz</a:t>
            </a:r>
            <a:r>
              <a:rPr lang="pl-PL" dirty="0"/>
              <a:t> 6:20n par.)</a:t>
            </a:r>
          </a:p>
        </p:txBody>
      </p:sp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Czy jest możliwy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836504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65257-7A8E-DF4D-93F9-F72737F7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  <a:br>
              <a:rPr lang="pl-PL" dirty="0"/>
            </a:br>
            <a:r>
              <a:rPr lang="pl-PL" dirty="0"/>
              <a:t>Celem życia jest życie! Nadzieja uczniów Jezusa.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36BB66-218A-1542-A1FB-E904A1DA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5767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BBF6A0-5D5D-AE44-8EB7-81277280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Dysksuja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8E2C91-167E-AA46-A3B0-479ACF9A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Co jest celem życia?</a:t>
            </a:r>
          </a:p>
          <a:p>
            <a:pPr lvl="1"/>
            <a:r>
              <a:rPr lang="pl-PL" dirty="0"/>
              <a:t>R: Dążenie do Boga (Życie z Bogiem).</a:t>
            </a:r>
          </a:p>
          <a:p>
            <a:pPr lvl="1"/>
            <a:r>
              <a:rPr lang="pl-PL" dirty="0"/>
              <a:t>PP: Słuchać i wykonywać wolę Bożą.</a:t>
            </a:r>
          </a:p>
          <a:p>
            <a:pPr lvl="2"/>
            <a:r>
              <a:rPr lang="pl-PL" dirty="0"/>
              <a:t>Bóg określił cel życia (Gen 1:28; Gen 2</a:t>
            </a:r>
          </a:p>
          <a:p>
            <a:pPr lvl="3"/>
            <a:r>
              <a:rPr lang="pl-PL" dirty="0"/>
              <a:t>Rozradzajcie się, - PP – miej dzieci (NŚ: bądźcie płodni)</a:t>
            </a:r>
          </a:p>
          <a:p>
            <a:pPr lvl="3"/>
            <a:r>
              <a:rPr lang="pl-PL" dirty="0"/>
              <a:t>Rozmnażajcie się – PP – miej wnuki (NŚ rozmnażajcie)</a:t>
            </a:r>
          </a:p>
          <a:p>
            <a:pPr lvl="3"/>
            <a:r>
              <a:rPr lang="pl-PL" dirty="0"/>
              <a:t>Napełniajcie ziemię</a:t>
            </a:r>
          </a:p>
          <a:p>
            <a:pPr lvl="3"/>
            <a:r>
              <a:rPr lang="pl-PL" dirty="0"/>
              <a:t>Czyńcie ziemię poddaną, panujcie nad stworzeniami – ale nie nad ludźmi</a:t>
            </a:r>
          </a:p>
          <a:p>
            <a:pPr lvl="3"/>
            <a:r>
              <a:rPr lang="pl-PL" dirty="0"/>
              <a:t>Jedzcie owoce</a:t>
            </a:r>
          </a:p>
          <a:p>
            <a:pPr lvl="3"/>
            <a:r>
              <a:rPr lang="pl-PL" dirty="0"/>
              <a:t>Bądźcie na podobieństwo Boga, upodabniajcie się do Boga</a:t>
            </a:r>
          </a:p>
          <a:p>
            <a:pPr lvl="3"/>
            <a:r>
              <a:rPr lang="pl-PL" dirty="0"/>
              <a:t>.19 – nazywaj zwierzaki, które Bóg stworzył</a:t>
            </a:r>
          </a:p>
          <a:p>
            <a:pPr lvl="3"/>
            <a:r>
              <a:rPr lang="pl-PL" dirty="0"/>
              <a:t>2:24 małżeństwo – opuść dom rodziców i złącz się i </a:t>
            </a:r>
            <a:r>
              <a:rPr lang="pl-PL" dirty="0" err="1"/>
              <a:t>ślubnij</a:t>
            </a:r>
            <a:r>
              <a:rPr lang="pl-PL" dirty="0"/>
              <a:t> (hajtnij) się</a:t>
            </a:r>
          </a:p>
          <a:p>
            <a:pPr lvl="3"/>
            <a:r>
              <a:rPr lang="pl-PL" dirty="0"/>
              <a:t>2:15 uprawiaj ogród, </a:t>
            </a:r>
          </a:p>
          <a:p>
            <a:pPr lvl="3"/>
            <a:r>
              <a:rPr lang="pl-PL" dirty="0"/>
              <a:t>strzeż ogrodu, (ŃS: dbaj o ogród)</a:t>
            </a:r>
          </a:p>
          <a:p>
            <a:pPr lvl="3"/>
            <a:endParaRPr lang="pl-PL" dirty="0"/>
          </a:p>
          <a:p>
            <a:pPr lvl="1"/>
            <a:r>
              <a:rPr lang="pl-PL" dirty="0"/>
              <a:t>E: 1P1:9 - Cel wiary (a nie życia): zbawienie dusz</a:t>
            </a:r>
          </a:p>
        </p:txBody>
      </p:sp>
    </p:spTree>
    <p:extLst>
      <p:ext uri="{BB962C8B-B14F-4D97-AF65-F5344CB8AC3E}">
        <p14:creationId xmlns:p14="http://schemas.microsoft.com/office/powerpoint/2010/main" val="29438746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6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Wstęp: cel zajęć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nad celem życia.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F369D-69CC-3F4C-9E10-7CA835AD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Powtórka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28A27-315E-D045-B830-98738FBF0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trzałka kolista 3">
            <a:extLst>
              <a:ext uri="{FF2B5EF4-FFF2-40B4-BE49-F238E27FC236}">
                <a16:creationId xmlns:a16="http://schemas.microsoft.com/office/drawing/2014/main" id="{10500F51-6557-DE49-8307-8FC754BBDF15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81C4A-A8C8-5347-8FA2-A3EA7494B5A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753658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Strzałka kolista 14">
            <a:extLst>
              <a:ext uri="{FF2B5EF4-FFF2-40B4-BE49-F238E27FC236}">
                <a16:creationId xmlns:a16="http://schemas.microsoft.com/office/drawing/2014/main" id="{6AF8DB1A-7A93-F94D-A599-98755B8AB02F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FE00E8F-4A0E-A548-B7CC-B3E642C4EA01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9747210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  <p:sp>
        <p:nvSpPr>
          <p:cNvPr id="5" name="Strzałka kolista 4">
            <a:extLst>
              <a:ext uri="{FF2B5EF4-FFF2-40B4-BE49-F238E27FC236}">
                <a16:creationId xmlns:a16="http://schemas.microsoft.com/office/drawing/2014/main" id="{96846FE9-53B6-8947-9627-DCF226974FAC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2177B3-49D7-CC4F-A572-19A61046285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10338875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Dwie drogi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Strzałka kolista 69">
            <a:extLst>
              <a:ext uri="{FF2B5EF4-FFF2-40B4-BE49-F238E27FC236}">
                <a16:creationId xmlns:a16="http://schemas.microsoft.com/office/drawing/2014/main" id="{B37B0DB4-E9C2-4041-8388-0FA975D24063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CC21FB5B-0653-CF47-A319-4BDDDFAE835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36724056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4490010"/>
            <a:ext cx="387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sz="2400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1772210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Końcem życia w niewoli grzechu jest śmierć.</a:t>
            </a:r>
          </a:p>
          <a:p>
            <a:pPr algn="r"/>
            <a:r>
              <a:rPr lang="pl-PL" sz="2400" dirty="0"/>
              <a:t>(</a:t>
            </a:r>
            <a:r>
              <a:rPr lang="pl-PL" sz="2400" dirty="0" err="1"/>
              <a:t>Rz</a:t>
            </a:r>
            <a:r>
              <a:rPr lang="pl-PL" sz="2400" dirty="0"/>
              <a:t> 6:20n par.)</a:t>
            </a:r>
          </a:p>
        </p:txBody>
      </p:sp>
      <p:sp>
        <p:nvSpPr>
          <p:cNvPr id="6" name="Strzałka kolista 5">
            <a:extLst>
              <a:ext uri="{FF2B5EF4-FFF2-40B4-BE49-F238E27FC236}">
                <a16:creationId xmlns:a16="http://schemas.microsoft.com/office/drawing/2014/main" id="{B9C4183A-8D9F-CB41-A2BD-FF1A4FF8B039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66E12D-5DB6-9340-A89C-36D5AB66AA2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6657804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Kluczowy jest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7" name="Strzałka kolista 6">
            <a:extLst>
              <a:ext uri="{FF2B5EF4-FFF2-40B4-BE49-F238E27FC236}">
                <a16:creationId xmlns:a16="http://schemas.microsoft.com/office/drawing/2014/main" id="{56927EF9-6820-384A-A832-FD4F1125652D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9469C1-FBD3-EC47-91C8-8E87AF0951E5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2655677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w tej części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Wydarzenia w życiu ucznia Jezusa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Eschatologia biblijna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1 – Nowe Narodzenie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2 – Rozliczenie sług z powierzonych zadań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</a:t>
            </a:r>
          </a:p>
          <a:p>
            <a:pPr marL="0" indent="0">
              <a:buNone/>
            </a:pPr>
            <a:r>
              <a:rPr lang="pl-PL" dirty="0"/>
              <a:t>#2. Zmartwychwstanę w nowym ciele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Jako społeczność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świętYch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przyjdziemy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Ap21:1-5, 1Kor 2:9b-10a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Prolog Ewangelii Jana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AF1B0B1-7116-0B41-AFA3-82627B6A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173974"/>
          </a:xfrm>
        </p:spPr>
        <p:txBody>
          <a:bodyPr>
            <a:normAutofit/>
          </a:bodyPr>
          <a:lstStyle/>
          <a:p>
            <a:r>
              <a:rPr lang="pl-PL" sz="3200" b="1" baseline="30000" dirty="0">
                <a:latin typeface="+mn-lt"/>
              </a:rPr>
              <a:t>(10) </a:t>
            </a:r>
            <a:r>
              <a:rPr lang="pl-PL" sz="3200" dirty="0">
                <a:latin typeface="+mn-lt"/>
              </a:rPr>
              <a:t>Na świecie było [Słowo], a świat stał się przez Nie, lecz świat Go nie poznał.</a:t>
            </a:r>
            <a:r>
              <a:rPr lang="pl-PL" sz="3200" b="1" baseline="30000" dirty="0">
                <a:latin typeface="+mn-lt"/>
              </a:rPr>
              <a:t> (11) </a:t>
            </a:r>
            <a:r>
              <a:rPr lang="pl-PL" sz="3200" dirty="0">
                <a:latin typeface="+mn-lt"/>
              </a:rPr>
              <a:t>Przyszło do swojej własności, a swoi Go nie przyjęli.</a:t>
            </a:r>
            <a:r>
              <a:rPr lang="pl-PL" sz="3200" b="1" baseline="30000" dirty="0">
                <a:latin typeface="+mn-lt"/>
              </a:rPr>
              <a:t> (12) </a:t>
            </a:r>
            <a:r>
              <a:rPr lang="pl-PL" sz="3200" dirty="0">
                <a:latin typeface="+mn-lt"/>
              </a:rPr>
              <a:t>Wszystkim tym jednak, którzy Je przyjęli, dało moc, aby się </a:t>
            </a:r>
            <a:r>
              <a:rPr lang="pl-PL" sz="3200" u="sng" dirty="0">
                <a:latin typeface="+mn-lt"/>
              </a:rPr>
              <a:t>stali dziećmi Bożymi</a:t>
            </a:r>
            <a:r>
              <a:rPr lang="pl-PL" sz="3200" dirty="0">
                <a:latin typeface="+mn-lt"/>
              </a:rPr>
              <a:t>, tym, którzy wierzą w imię Jego -</a:t>
            </a:r>
            <a:r>
              <a:rPr lang="pl-PL" sz="3200" b="1" baseline="30000" dirty="0">
                <a:latin typeface="+mn-lt"/>
              </a:rPr>
              <a:t> (13) </a:t>
            </a:r>
            <a:r>
              <a:rPr lang="pl-PL" sz="3200" dirty="0">
                <a:latin typeface="+mn-lt"/>
              </a:rPr>
              <a:t>którzy ani z krwi, ani z żądzy ciała, ani z woli męża, ale </a:t>
            </a:r>
            <a:r>
              <a:rPr lang="pl-PL" sz="3200" u="sng" dirty="0">
                <a:latin typeface="+mn-lt"/>
              </a:rPr>
              <a:t>z Boga się narodzili</a:t>
            </a:r>
            <a:r>
              <a:rPr lang="pl-PL" sz="3200" dirty="0">
                <a:latin typeface="+mn-lt"/>
              </a:rPr>
              <a:t>.</a:t>
            </a:r>
          </a:p>
          <a:p>
            <a:endParaRPr lang="pl-PL" sz="3200" dirty="0">
              <a:latin typeface="+mn-lt"/>
            </a:endParaRPr>
          </a:p>
          <a:p>
            <a:pPr algn="r"/>
            <a:r>
              <a:rPr lang="pl-PL" sz="3200" dirty="0">
                <a:latin typeface="+mn-lt"/>
              </a:rPr>
              <a:t>(J1:10-13 bt5)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E61FC2-A9B4-4C4C-8D1E-25DC6865AB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6057"/>
            <a:ext cx="10515600" cy="95248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2689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30549</TotalTime>
  <Words>14363</Words>
  <Application>Microsoft Macintosh PowerPoint</Application>
  <PresentationFormat>Panoramiczny</PresentationFormat>
  <Paragraphs>1429</Paragraphs>
  <Slides>185</Slides>
  <Notes>29</Notes>
  <HiddenSlides>11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185</vt:i4>
      </vt:variant>
    </vt:vector>
  </HeadingPairs>
  <TitlesOfParts>
    <vt:vector size="196" baseType="lpstr">
      <vt:lpstr>Arial</vt:lpstr>
      <vt:lpstr>Arial Rounded MT Bold</vt:lpstr>
      <vt:lpstr>Calibri</vt:lpstr>
      <vt:lpstr>Mangal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 i ToDo</vt:lpstr>
      <vt:lpstr>toDo – dodatkowe wersety – kiedyś (2019) wskazał mi to Tomek Dudkiewicz</vt:lpstr>
      <vt:lpstr>Plan kursu</vt:lpstr>
      <vt:lpstr>Zajęcia #1 – Wstęp. Czas, historia i metahistoria</vt:lpstr>
      <vt:lpstr>Cel: przygotować się do obrony naszej nadziei</vt:lpstr>
      <vt:lpstr>Prezentacja programu PowerPoint</vt:lpstr>
      <vt:lpstr>Plan zajęć #1</vt:lpstr>
      <vt:lpstr>Ja w czasie,    czyli moje spotkanie z czasem (gr. χρόνος)</vt:lpstr>
      <vt:lpstr>Niezbędne definicje</vt:lpstr>
      <vt:lpstr>Obserwacja</vt:lpstr>
      <vt:lpstr>Notatka z bloga „Luźne przemyślenia W34”</vt:lpstr>
      <vt:lpstr>Niezbędne definicje</vt:lpstr>
      <vt:lpstr>Czas</vt:lpstr>
      <vt:lpstr>Czas</vt:lpstr>
      <vt:lpstr>Ja w czasie     </vt:lpstr>
      <vt:lpstr>Zasada przyczynowo skutkowa</vt:lpstr>
      <vt:lpstr>Determinacja: Dawniej stało się … i dlatego dziś …</vt:lpstr>
      <vt:lpstr>Sterowanie: Dziś … aby w przyszłości …</vt:lpstr>
      <vt:lpstr>Ćwiczenie</vt:lpstr>
      <vt:lpstr>Co człowiek sieje, to i żąć będzie.</vt:lpstr>
      <vt:lpstr>Definicje</vt:lpstr>
      <vt:lpstr>Metahistoria: historia z pozycji Boga</vt:lpstr>
      <vt:lpstr>Definicja metahistorii</vt:lpstr>
      <vt:lpstr>Metahistoria</vt:lpstr>
      <vt:lpstr>Zagłada i odkupienie</vt:lpstr>
      <vt:lpstr>Teraz jest czas na decyzje Łk 16</vt:lpstr>
      <vt:lpstr>Łk 16 – co tam zapisano?</vt:lpstr>
      <vt:lpstr>Ja, zagłada i odrodzenie</vt:lpstr>
      <vt:lpstr>Zapewnienie Jezusa podstawą nadziei uczniów</vt:lpstr>
      <vt:lpstr>Zapewnienie Jezusa podstawą nadziei uczniów</vt:lpstr>
      <vt:lpstr>Analiza wypowiedzi Pana Jezusa z J5:24</vt:lpstr>
      <vt:lpstr>Pan Jezus powiedział, że jest … </vt:lpstr>
      <vt:lpstr>Człowiek stworzony aby …    … żył w czasie i nie umierał.</vt:lpstr>
      <vt:lpstr>Dzieło Pana Jezusa (większy abstrakt)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rodzi się, żyje i ma swój czas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Nie wierzmy w bzdury</vt:lpstr>
      <vt:lpstr>Wydarzenie #4 Sąd</vt:lpstr>
      <vt:lpstr>Księga proroka Daniela 12:2</vt:lpstr>
      <vt:lpstr>Wezwanie na sąd</vt:lpstr>
      <vt:lpstr>Śmierć a potem sąd (Heb1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A kto będzie wrzucony do jeziora ognia?</vt:lpstr>
      <vt:lpstr>Coś o piekle wypada napisać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Czy jest możliwy wybór drogi?</vt:lpstr>
      <vt:lpstr>Dyskusja Celem życia jest życie! Nadzieja uczniów Jezusa.</vt:lpstr>
      <vt:lpstr>Dysksuja</vt:lpstr>
      <vt:lpstr>Pytania:</vt:lpstr>
      <vt:lpstr>Zajęcia #3 Wąska ścieżka, która prowadzi do życia</vt:lpstr>
      <vt:lpstr>Powtórka</vt:lpstr>
      <vt:lpstr>Zasada przyczynowo skutkowa</vt:lpstr>
      <vt:lpstr>Co człowiek sieje, to i żąć będzie.</vt:lpstr>
      <vt:lpstr>Dwie drogi</vt:lpstr>
      <vt:lpstr>Prezentacja programu PowerPoint</vt:lpstr>
      <vt:lpstr>Kluczowy jest wybór drogi?</vt:lpstr>
      <vt:lpstr>Plan zajęć w tej części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Prolog Ewangelii Jana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Jan 5:24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pustym łonie Abrahama</vt:lpstr>
      <vt:lpstr>Wydarzenie #1 Koniec tego ciała Wariant #1.2 Pochwycenie za życia   – przywilej jednego pokolenia</vt:lpstr>
      <vt:lpstr>Pierwszy list do Tesaloniczan 4:15</vt:lpstr>
      <vt:lpstr>1Kor 15:51-53 ubg</vt:lpstr>
      <vt:lpstr>Inne miejsca o nagłości tego zdarzenia</vt:lpstr>
      <vt:lpstr>Ap 14 – zbieranie plonu</vt:lpstr>
      <vt:lpstr>Iz 65:17</vt:lpstr>
      <vt:lpstr>#2.1 Pochwycenie żyjących uczniów</vt:lpstr>
      <vt:lpstr>Wydarzenie #2 Zmartwychwstanie w ciele</vt:lpstr>
      <vt:lpstr>1Kor15:50-54</vt:lpstr>
      <vt:lpstr>#2. Zmartwychwstanie w nowym ciele</vt:lpstr>
      <vt:lpstr>Wydarzenie #3 Rozliczenie - Trybunał Chrystusa</vt:lpstr>
      <vt:lpstr>List do Efezjan 2:8-10 – cel nowego stworzenia</vt:lpstr>
      <vt:lpstr>#3. Trybunał Chrystusa</vt:lpstr>
      <vt:lpstr>Gdzie jest mowa o zapłacie, o rozliczeniu sług?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Prezentacja programu PowerPoint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Ef 5:18-33 TPNT  </vt:lpstr>
      <vt:lpstr>Fakty o Chrystusie i Kościele - Ef 5:18-33 TPNT   </vt:lpstr>
      <vt:lpstr>Panny</vt:lpstr>
      <vt:lpstr>#4. Wesela Baranka</vt:lpstr>
      <vt:lpstr>Wesele – i przypowieść z Mt 22.12nn</vt:lpstr>
      <vt:lpstr>ciemność zewnętrzną</vt:lpstr>
      <vt:lpstr>Wydarzenie #5 Powrót z Jezusem na ziemię</vt:lpstr>
      <vt:lpstr>Dz 1:8nn ?–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Co jest zapłatą? Łk 19:12nn</vt:lpstr>
      <vt:lpstr>Współkrólowanie - Ap 1:6 i 20:6</vt:lpstr>
      <vt:lpstr>Ap 5:9-10, tpnp</vt:lpstr>
      <vt:lpstr>Nasza relacja z ziemią? (Mt5:5)</vt:lpstr>
      <vt:lpstr>Gdzie jeszcze jest o naszym królowaniu?</vt:lpstr>
      <vt:lpstr>#6. Współkrólowanie w Królestwie Mesjasza</vt:lpstr>
      <vt:lpstr>Wydarzenie #7 Koniec i początek Nowe niebo i nowa ziemia</vt:lpstr>
      <vt:lpstr>Domknięcie problemu grzechu, Obj 22</vt:lpstr>
      <vt:lpstr>A co potem?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Trudne wersety i kłopoty z koncepcją</vt:lpstr>
      <vt:lpstr>Ap 11:18:</vt:lpstr>
      <vt:lpstr>Koniec?</vt:lpstr>
      <vt:lpstr>Pytania:</vt:lpstr>
      <vt:lpstr>Dyskusja</vt:lpstr>
      <vt:lpstr>Dwa akcenty</vt:lpstr>
      <vt:lpstr>Zajęcia #4. Pytania i próba odpowiedzi</vt:lpstr>
      <vt:lpstr>Pytania:</vt:lpstr>
      <vt:lpstr>Do druku…</vt:lpstr>
      <vt:lpstr>Metahistoria</vt:lpstr>
      <vt:lpstr>Zagłada i odkupienie</vt:lpstr>
      <vt:lpstr>Szeroka droga, która prowadzi na zatracenie</vt:lpstr>
      <vt:lpstr>Siedem wydarzeń zaplanowanych w życiu ucznia Jezusa</vt:lpstr>
      <vt:lpstr>Dodatki</vt:lpstr>
      <vt:lpstr>Prezentacja programu PowerPoint</vt:lpstr>
      <vt:lpstr>Biblijny plan dziejów a Święta Pana w Kpł23 </vt:lpstr>
      <vt:lpstr>Biblijny plan dziejów a Święta Pana </vt:lpstr>
      <vt:lpstr>Dzieło Pana Jezusa (dokończyć!!!)</vt:lpstr>
      <vt:lpstr>Dzieło Pana Jezusa (uproszczenie!!!)</vt:lpstr>
      <vt:lpstr>Biblijny plan dziejów – część wykonana </vt:lpstr>
      <vt:lpstr>Biblijny plan dziejów – część zaplanowana </vt:lpstr>
      <vt:lpstr>Dzieło Pana Jezusa (większy abstrakt)</vt:lpstr>
      <vt:lpstr>Jezus a życie człowieka (wg Credo)</vt:lpstr>
      <vt:lpstr>Jezus a życie człowieka</vt:lpstr>
      <vt:lpstr>Zapraszam na godzinę 18.oo</vt:lpstr>
      <vt:lpstr>Zasady używania widekonferencji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530</cp:revision>
  <cp:lastPrinted>2021-02-07T11:23:14Z</cp:lastPrinted>
  <dcterms:created xsi:type="dcterms:W3CDTF">2018-05-18T15:30:11Z</dcterms:created>
  <dcterms:modified xsi:type="dcterms:W3CDTF">2021-11-19T14:40:58Z</dcterms:modified>
</cp:coreProperties>
</file>